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60" r:id="rId6"/>
    <p:sldId id="261" r:id="rId7"/>
    <p:sldId id="264" r:id="rId8"/>
    <p:sldId id="268" r:id="rId9"/>
    <p:sldId id="266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415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01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648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987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44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4202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320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353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340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0591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652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382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691" y="-2159753"/>
            <a:ext cx="11648006" cy="4099085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hr-HR" sz="6000" b="1" dirty="0" smtClean="0"/>
              <a:t>jabuke</a:t>
            </a: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618" y="4933507"/>
            <a:ext cx="17319633" cy="158425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Dorotea Dubravčić, 4</a:t>
            </a:r>
            <a:r>
              <a:rPr lang="hr-HR" sz="2400" b="1" dirty="0" smtClean="0">
                <a:solidFill>
                  <a:schemeClr val="tx1"/>
                </a:solidFill>
              </a:rPr>
              <a:t>. C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95" y="0"/>
            <a:ext cx="5554405" cy="33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7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82" y="-141051"/>
            <a:ext cx="8534400" cy="1348749"/>
          </a:xfrm>
        </p:spPr>
        <p:txBody>
          <a:bodyPr/>
          <a:lstStyle/>
          <a:p>
            <a:r>
              <a:rPr lang="hr-HR" b="1" dirty="0" smtClean="0">
                <a:solidFill>
                  <a:schemeClr val="bg2"/>
                </a:solidFill>
              </a:rPr>
              <a:t>A  SADA…</a:t>
            </a:r>
            <a:endParaRPr lang="hr-HR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287" y="1483743"/>
            <a:ext cx="9333781" cy="4509639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Pošao Mile u dućan po jabuke i pita </a:t>
            </a:r>
            <a:r>
              <a:rPr lang="hr-HR" sz="2400" b="1" dirty="0" smtClean="0">
                <a:solidFill>
                  <a:schemeClr val="tx1"/>
                </a:solidFill>
              </a:rPr>
              <a:t>prodavača: „Pošto su?”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Ovaj </a:t>
            </a:r>
            <a:r>
              <a:rPr lang="hr-HR" sz="2400" b="1" dirty="0" smtClean="0">
                <a:solidFill>
                  <a:schemeClr val="tx1"/>
                </a:solidFill>
              </a:rPr>
              <a:t>mu </a:t>
            </a:r>
            <a:r>
              <a:rPr lang="hr-HR" sz="2400" b="1" dirty="0" smtClean="0">
                <a:solidFill>
                  <a:schemeClr val="tx1"/>
                </a:solidFill>
              </a:rPr>
              <a:t>reče: „Što </a:t>
            </a:r>
            <a:r>
              <a:rPr lang="hr-HR" sz="2400" b="1" dirty="0" smtClean="0">
                <a:solidFill>
                  <a:schemeClr val="tx1"/>
                </a:solidFill>
              </a:rPr>
              <a:t>više kupiš, to jeftinije</a:t>
            </a:r>
            <a:r>
              <a:rPr lang="hr-HR" sz="2400" b="1" dirty="0" smtClean="0">
                <a:solidFill>
                  <a:schemeClr val="tx1"/>
                </a:solidFill>
              </a:rPr>
              <a:t>!”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Pa </a:t>
            </a:r>
            <a:r>
              <a:rPr lang="hr-HR" sz="2400" b="1" dirty="0" smtClean="0">
                <a:solidFill>
                  <a:schemeClr val="tx1"/>
                </a:solidFill>
              </a:rPr>
              <a:t>Mile vikne: </a:t>
            </a:r>
            <a:r>
              <a:rPr lang="hr-HR" sz="2400" b="1" dirty="0" smtClean="0">
                <a:solidFill>
                  <a:schemeClr val="tx1"/>
                </a:solidFill>
              </a:rPr>
              <a:t>„Trpaj </a:t>
            </a:r>
            <a:r>
              <a:rPr lang="hr-HR" sz="2400" b="1" dirty="0" smtClean="0">
                <a:solidFill>
                  <a:schemeClr val="tx1"/>
                </a:solidFill>
              </a:rPr>
              <a:t>dok ne bude besplatno!”</a:t>
            </a:r>
          </a:p>
          <a:p>
            <a:endParaRPr lang="hr-HR" sz="2400" b="1" dirty="0">
              <a:solidFill>
                <a:schemeClr val="tx1"/>
              </a:solidFill>
            </a:endParaRPr>
          </a:p>
          <a:p>
            <a:endParaRPr lang="hr-HR" sz="2400" b="1" dirty="0">
              <a:solidFill>
                <a:schemeClr val="tx1"/>
              </a:solidFill>
            </a:endParaRPr>
          </a:p>
          <a:p>
            <a:r>
              <a:rPr lang="hr-HR" sz="2400" b="1" dirty="0" smtClean="0">
                <a:solidFill>
                  <a:schemeClr val="tx1"/>
                </a:solidFill>
              </a:rPr>
              <a:t>Razgovaraju dvije prijateljice.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Prva reče </a:t>
            </a:r>
            <a:r>
              <a:rPr lang="hr-HR" sz="2400" b="1" dirty="0" smtClean="0">
                <a:solidFill>
                  <a:schemeClr val="tx1"/>
                </a:solidFill>
              </a:rPr>
              <a:t>drugoj: „Čuj</a:t>
            </a:r>
            <a:r>
              <a:rPr lang="hr-HR" sz="2400" b="1" dirty="0" smtClean="0">
                <a:solidFill>
                  <a:schemeClr val="tx1"/>
                </a:solidFill>
              </a:rPr>
              <a:t>, na dijeti sam. Živjet ću na jabukama!”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A druga </a:t>
            </a:r>
            <a:r>
              <a:rPr lang="hr-HR" sz="2400" b="1" dirty="0" smtClean="0">
                <a:solidFill>
                  <a:schemeClr val="tx1"/>
                </a:solidFill>
              </a:rPr>
              <a:t>će: „A </a:t>
            </a:r>
            <a:r>
              <a:rPr lang="hr-HR" sz="2400" b="1" dirty="0" smtClean="0">
                <a:solidFill>
                  <a:schemeClr val="tx1"/>
                </a:solidFill>
              </a:rPr>
              <a:t>što ako padneš?”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16" y="0"/>
            <a:ext cx="2785983" cy="16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9576" y="908721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47757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13999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1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44" y="1988841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4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26" y="-372140"/>
            <a:ext cx="6082964" cy="1275907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8000"/>
                </a:solidFill>
              </a:rPr>
              <a:t>Naučit ćemo</a:t>
            </a:r>
            <a:r>
              <a:rPr lang="hr-HR" dirty="0" smtClean="0">
                <a:solidFill>
                  <a:srgbClr val="008000"/>
                </a:solidFill>
              </a:rPr>
              <a:t>:</a:t>
            </a:r>
            <a:endParaRPr lang="hr-HR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28" y="1155940"/>
            <a:ext cx="7470476" cy="491705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j</a:t>
            </a:r>
            <a:r>
              <a:rPr lang="hr-HR" sz="2200" b="1" dirty="0" smtClean="0">
                <a:solidFill>
                  <a:schemeClr val="tx1"/>
                </a:solidFill>
              </a:rPr>
              <a:t>abuka </a:t>
            </a:r>
            <a:r>
              <a:rPr lang="hr-HR" sz="2200" b="1" dirty="0" smtClean="0">
                <a:solidFill>
                  <a:schemeClr val="tx1"/>
                </a:solidFill>
              </a:rPr>
              <a:t>je važna za zdravlje</a:t>
            </a:r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j</a:t>
            </a:r>
            <a:r>
              <a:rPr lang="hr-HR" sz="2200" b="1" dirty="0" smtClean="0">
                <a:solidFill>
                  <a:schemeClr val="tx1"/>
                </a:solidFill>
              </a:rPr>
              <a:t>abuka </a:t>
            </a:r>
            <a:r>
              <a:rPr lang="hr-HR" sz="2200" b="1" dirty="0" smtClean="0">
                <a:solidFill>
                  <a:schemeClr val="tx1"/>
                </a:solidFill>
              </a:rPr>
              <a:t>ima puno vitamina</a:t>
            </a:r>
            <a:endParaRPr lang="hr-HR" sz="22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v</a:t>
            </a:r>
            <a:r>
              <a:rPr lang="hr-HR" sz="2200" b="1" dirty="0" smtClean="0">
                <a:solidFill>
                  <a:schemeClr val="tx1"/>
                </a:solidFill>
              </a:rPr>
              <a:t>rste </a:t>
            </a:r>
            <a:r>
              <a:rPr lang="hr-HR" sz="2200" b="1" dirty="0" smtClean="0">
                <a:solidFill>
                  <a:schemeClr val="tx1"/>
                </a:solidFill>
              </a:rPr>
              <a:t>jabuka</a:t>
            </a:r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j</a:t>
            </a:r>
            <a:r>
              <a:rPr lang="hr-HR" sz="2200" b="1" dirty="0" smtClean="0">
                <a:solidFill>
                  <a:schemeClr val="tx1"/>
                </a:solidFill>
              </a:rPr>
              <a:t>abuka </a:t>
            </a:r>
            <a:r>
              <a:rPr lang="hr-HR" sz="2200" b="1" dirty="0" smtClean="0">
                <a:solidFill>
                  <a:schemeClr val="tx1"/>
                </a:solidFill>
              </a:rPr>
              <a:t>je kraljica voća</a:t>
            </a:r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s</a:t>
            </a:r>
            <a:r>
              <a:rPr lang="hr-HR" sz="2200" b="1" dirty="0" smtClean="0">
                <a:solidFill>
                  <a:schemeClr val="tx1"/>
                </a:solidFill>
              </a:rPr>
              <a:t>ve </a:t>
            </a:r>
            <a:r>
              <a:rPr lang="hr-HR" sz="2200" b="1" dirty="0" smtClean="0">
                <a:solidFill>
                  <a:schemeClr val="tx1"/>
                </a:solidFill>
              </a:rPr>
              <a:t>o drvetu jabuke</a:t>
            </a:r>
          </a:p>
          <a:p>
            <a:pPr marL="342900" indent="-342900">
              <a:buFontTx/>
              <a:buChar char="-"/>
            </a:pPr>
            <a:endParaRPr lang="hr-HR" sz="22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chemeClr val="tx1"/>
                </a:solidFill>
              </a:rPr>
              <a:t>m</a:t>
            </a:r>
            <a:r>
              <a:rPr lang="hr-HR" sz="2200" b="1" dirty="0" smtClean="0">
                <a:solidFill>
                  <a:schemeClr val="tx1"/>
                </a:solidFill>
              </a:rPr>
              <a:t>alo </a:t>
            </a:r>
            <a:r>
              <a:rPr lang="hr-HR" sz="2200" b="1" dirty="0" smtClean="0">
                <a:solidFill>
                  <a:schemeClr val="tx1"/>
                </a:solidFill>
              </a:rPr>
              <a:t>poslovica o </a:t>
            </a:r>
            <a:r>
              <a:rPr lang="hr-HR" sz="2200" b="1" dirty="0" smtClean="0">
                <a:solidFill>
                  <a:schemeClr val="tx1"/>
                </a:solidFill>
              </a:rPr>
              <a:t>jabukama</a:t>
            </a:r>
            <a:endParaRPr lang="hr-HR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200" b="1" dirty="0" smtClean="0">
                <a:solidFill>
                  <a:schemeClr val="tx1"/>
                </a:solidFill>
              </a:rPr>
              <a:t>a</a:t>
            </a:r>
            <a:r>
              <a:rPr lang="hr-HR" sz="2200" b="1" dirty="0" smtClean="0">
                <a:solidFill>
                  <a:schemeClr val="tx1"/>
                </a:solidFill>
              </a:rPr>
              <a:t> </a:t>
            </a:r>
            <a:r>
              <a:rPr lang="hr-HR" sz="2200" b="1" dirty="0" smtClean="0">
                <a:solidFill>
                  <a:schemeClr val="tx1"/>
                </a:solidFill>
              </a:rPr>
              <a:t>na kraju </a:t>
            </a:r>
            <a:r>
              <a:rPr lang="hr-HR" sz="2200" b="1" dirty="0" smtClean="0">
                <a:solidFill>
                  <a:schemeClr val="tx1"/>
                </a:solidFill>
              </a:rPr>
              <a:t>vicevi</a:t>
            </a:r>
            <a:endParaRPr lang="hr-HR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hr-HR" b="1" dirty="0" smtClean="0"/>
          </a:p>
          <a:p>
            <a:pPr marL="342900" indent="-342900">
              <a:buFontTx/>
              <a:buChar char="-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7230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52213"/>
            <a:ext cx="2271324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752213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72817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</a:t>
            </a:r>
            <a:r>
              <a:rPr lang="hr-HR" b="1" dirty="0" smtClean="0">
                <a:solidFill>
                  <a:srgbClr val="FF0000"/>
                </a:solidFill>
              </a:rPr>
              <a:t>CURI </a:t>
            </a:r>
            <a:r>
              <a:rPr lang="hr-HR" b="1" dirty="0" smtClean="0">
                <a:solidFill>
                  <a:srgbClr val="FF0000"/>
                </a:solidFill>
              </a:rPr>
              <a:t>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77181"/>
            <a:ext cx="3491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44825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50" y="2780929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419178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81" y="1772817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56793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U</a:t>
            </a:r>
            <a:r>
              <a:rPr lang="hr-HR" b="1" smtClean="0">
                <a:solidFill>
                  <a:srgbClr val="FF0000"/>
                </a:solidFill>
              </a:rPr>
              <a:t>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52" y="-1621817"/>
            <a:ext cx="8534401" cy="2281600"/>
          </a:xfrm>
        </p:spPr>
        <p:txBody>
          <a:bodyPr/>
          <a:lstStyle/>
          <a:p>
            <a:r>
              <a:rPr lang="hr-HR" b="1" dirty="0" smtClean="0">
                <a:solidFill>
                  <a:schemeClr val="bg2"/>
                </a:solidFill>
              </a:rPr>
              <a:t>VAŽNOST ZA ZDRAVLJE</a:t>
            </a:r>
            <a:endParaRPr lang="hr-HR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045" y="1124223"/>
            <a:ext cx="11159137" cy="3219855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tx1"/>
                </a:solidFill>
              </a:rPr>
              <a:t>Jabuke imaju puno vitamina i minerala. </a:t>
            </a:r>
            <a:r>
              <a:rPr lang="hr-HR" sz="2000" b="1" dirty="0" smtClean="0">
                <a:solidFill>
                  <a:schemeClr val="tx1"/>
                </a:solidFill>
              </a:rPr>
              <a:t>Njezini </a:t>
            </a:r>
            <a:r>
              <a:rPr lang="hr-HR" sz="2000" b="1" dirty="0" smtClean="0">
                <a:solidFill>
                  <a:schemeClr val="tx1"/>
                </a:solidFill>
              </a:rPr>
              <a:t>antioksidansi štite mozak od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starenja, poboljšavaju probavu i pomažu u borbi protiv </a:t>
            </a:r>
            <a:r>
              <a:rPr lang="hr-HR" sz="2000" b="1" dirty="0" smtClean="0">
                <a:solidFill>
                  <a:schemeClr val="tx1"/>
                </a:solidFill>
              </a:rPr>
              <a:t>bolesti želuca.</a:t>
            </a:r>
            <a:endParaRPr lang="hr-HR" sz="2000" b="1" dirty="0" smtClean="0">
              <a:solidFill>
                <a:schemeClr val="tx1"/>
              </a:solidFill>
            </a:endParaRPr>
          </a:p>
          <a:p>
            <a:endParaRPr lang="hr-HR" sz="2000" b="1" dirty="0" smtClean="0">
              <a:solidFill>
                <a:schemeClr val="tx1"/>
              </a:solidFill>
            </a:endParaRPr>
          </a:p>
          <a:p>
            <a:r>
              <a:rPr lang="hr-HR" sz="2000" b="1" dirty="0" smtClean="0">
                <a:solidFill>
                  <a:schemeClr val="tx1"/>
                </a:solidFill>
              </a:rPr>
              <a:t>Znanstvenici su otkrili da više od 6 milijuna ljudi uživa u okusu jabuke.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Može se koristiti za jelo, ali i za ukrašavanje.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Ljudi ju vole kuhati, </a:t>
            </a:r>
            <a:r>
              <a:rPr lang="hr-HR" sz="2000" b="1" dirty="0" smtClean="0">
                <a:solidFill>
                  <a:schemeClr val="tx1"/>
                </a:solidFill>
              </a:rPr>
              <a:t>sušiti ili peći kako </a:t>
            </a:r>
            <a:r>
              <a:rPr lang="hr-HR" sz="2000" b="1" dirty="0" smtClean="0">
                <a:solidFill>
                  <a:schemeClr val="tx1"/>
                </a:solidFill>
              </a:rPr>
              <a:t>bi mogli </a:t>
            </a:r>
            <a:r>
              <a:rPr lang="hr-HR" sz="2000" b="1" dirty="0" smtClean="0">
                <a:solidFill>
                  <a:schemeClr val="tx1"/>
                </a:solidFill>
              </a:rPr>
              <a:t>izrađivati svakojake </a:t>
            </a:r>
            <a:r>
              <a:rPr lang="hr-HR" sz="2000" b="1" dirty="0" smtClean="0">
                <a:solidFill>
                  <a:schemeClr val="tx1"/>
                </a:solidFill>
              </a:rPr>
              <a:t>lijepe i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ukusne ljepote </a:t>
            </a:r>
            <a:r>
              <a:rPr lang="hr-HR" sz="2000" b="1" dirty="0" smtClean="0">
                <a:solidFill>
                  <a:schemeClr val="tx1"/>
                </a:solidFill>
              </a:rPr>
              <a:t>od jabuka.</a:t>
            </a:r>
            <a:endParaRPr lang="hr-HR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9" y="4808518"/>
            <a:ext cx="2328568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8" y="1518249"/>
            <a:ext cx="1711024" cy="2294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12" y="4538594"/>
            <a:ext cx="3353012" cy="1895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81" y="46370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27" y="379380"/>
            <a:ext cx="5881956" cy="966341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bg2"/>
                </a:solidFill>
              </a:rPr>
              <a:t>puno vitamina</a:t>
            </a:r>
            <a:endParaRPr lang="hr-HR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760" y="1897811"/>
            <a:ext cx="11057071" cy="1816319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Jabuke imaju puno vitamina koji su važni </a:t>
            </a:r>
            <a:r>
              <a:rPr lang="hr-HR" sz="2400" b="1" dirty="0" smtClean="0">
                <a:solidFill>
                  <a:schemeClr val="tx1"/>
                </a:solidFill>
              </a:rPr>
              <a:t>za </a:t>
            </a:r>
            <a:r>
              <a:rPr lang="hr-HR" sz="2400" b="1" dirty="0" smtClean="0">
                <a:solidFill>
                  <a:schemeClr val="tx1"/>
                </a:solidFill>
              </a:rPr>
              <a:t>zdravlje.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Najviše ih ima u kori jabuke.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03" y="3667143"/>
            <a:ext cx="2757766" cy="25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ZDRAVLJE</a:t>
            </a:r>
            <a:endParaRPr lang="hr-HR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r="28469"/>
          <a:stretch>
            <a:fillRect/>
          </a:stretch>
        </p:blipFill>
        <p:spPr>
          <a:xfrm>
            <a:off x="823641" y="710120"/>
            <a:ext cx="3280974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Mmmm...</a:t>
            </a:r>
          </a:p>
          <a:p>
            <a:endParaRPr lang="hr-HR" sz="2400" b="1" dirty="0" smtClean="0">
              <a:solidFill>
                <a:schemeClr val="tx1"/>
              </a:solidFill>
            </a:endParaRPr>
          </a:p>
          <a:p>
            <a:r>
              <a:rPr lang="hr-HR" sz="2400" b="1" dirty="0" smtClean="0">
                <a:solidFill>
                  <a:schemeClr val="tx1"/>
                </a:solidFill>
              </a:rPr>
              <a:t>Jabuke su jako zdrave.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Jabuka štiti </a:t>
            </a:r>
            <a:r>
              <a:rPr lang="hr-HR" sz="2400" b="1" dirty="0" smtClean="0">
                <a:solidFill>
                  <a:schemeClr val="tx1"/>
                </a:solidFill>
              </a:rPr>
              <a:t>zube.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570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14" y="-1213679"/>
            <a:ext cx="11043961" cy="275424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sorte jabuka</a:t>
            </a:r>
            <a:endParaRPr lang="hr-HR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368" y="0"/>
            <a:ext cx="7006051" cy="3747170"/>
          </a:xfrm>
        </p:spPr>
        <p:txBody>
          <a:bodyPr/>
          <a:lstStyle/>
          <a:p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85" y="638904"/>
            <a:ext cx="6551874" cy="563641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96815" y="3226278"/>
            <a:ext cx="7588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Postoji više od </a:t>
            </a:r>
            <a:r>
              <a:rPr lang="hr-HR" sz="2400" b="1" dirty="0" smtClean="0"/>
              <a:t>8000 </a:t>
            </a:r>
            <a:r>
              <a:rPr lang="hr-HR" sz="2400" b="1" dirty="0"/>
              <a:t>sorti jabuka.</a:t>
            </a:r>
          </a:p>
        </p:txBody>
      </p:sp>
    </p:spTree>
    <p:extLst>
      <p:ext uri="{BB962C8B-B14F-4D97-AF65-F5344CB8AC3E}">
        <p14:creationId xmlns:p14="http://schemas.microsoft.com/office/powerpoint/2010/main" val="19889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93" y="294759"/>
            <a:ext cx="8332198" cy="1332023"/>
          </a:xfrm>
        </p:spPr>
        <p:txBody>
          <a:bodyPr/>
          <a:lstStyle/>
          <a:p>
            <a:r>
              <a:rPr lang="hr-HR" b="1" dirty="0" smtClean="0"/>
              <a:t> </a:t>
            </a:r>
            <a:r>
              <a:rPr lang="hr-HR" b="1" dirty="0" smtClean="0"/>
              <a:t>Jabuka – kraljica </a:t>
            </a:r>
            <a:r>
              <a:rPr lang="hr-HR" b="1" dirty="0" smtClean="0"/>
              <a:t>voća</a:t>
            </a:r>
            <a:endParaRPr lang="hr-H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6" y="1846053"/>
            <a:ext cx="11383741" cy="2950234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chemeClr val="tx1"/>
                </a:solidFill>
              </a:rPr>
              <a:t>najpoznatije je </a:t>
            </a:r>
            <a:r>
              <a:rPr lang="hr-HR" sz="2400" b="1" dirty="0" smtClean="0">
                <a:solidFill>
                  <a:schemeClr val="tx1"/>
                </a:solidFill>
              </a:rPr>
              <a:t>voće, jer se može jesti u svako doba godine</a:t>
            </a: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chemeClr val="tx1"/>
                </a:solidFill>
              </a:rPr>
              <a:t>ima puno vitamina i minerala</a:t>
            </a:r>
            <a:endParaRPr lang="hr-HR" sz="24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chemeClr val="tx1"/>
                </a:solidFill>
              </a:rPr>
              <a:t>sprečava </a:t>
            </a:r>
            <a:r>
              <a:rPr lang="hr-HR" sz="2400" b="1" dirty="0">
                <a:solidFill>
                  <a:schemeClr val="tx1"/>
                </a:solidFill>
              </a:rPr>
              <a:t>razne </a:t>
            </a:r>
            <a:r>
              <a:rPr lang="hr-HR" sz="2400" b="1" dirty="0" smtClean="0">
                <a:solidFill>
                  <a:schemeClr val="tx1"/>
                </a:solidFill>
              </a:rPr>
              <a:t>bolesti</a:t>
            </a: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chemeClr val="tx1"/>
                </a:solidFill>
              </a:rPr>
              <a:t>pomaže </a:t>
            </a:r>
            <a:r>
              <a:rPr lang="hr-HR" sz="2400" b="1" dirty="0">
                <a:solidFill>
                  <a:schemeClr val="tx1"/>
                </a:solidFill>
              </a:rPr>
              <a:t>u </a:t>
            </a:r>
            <a:r>
              <a:rPr lang="hr-HR" sz="2400" b="1" dirty="0" smtClean="0">
                <a:solidFill>
                  <a:schemeClr val="tx1"/>
                </a:solidFill>
              </a:rPr>
              <a:t>izbjeljivanju zubi...</a:t>
            </a:r>
            <a:endParaRPr lang="hr-HR" sz="24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hr-HR" sz="2400" b="1" dirty="0" smtClean="0">
              <a:solidFill>
                <a:schemeClr val="tx1"/>
              </a:solidFill>
            </a:endParaRPr>
          </a:p>
          <a:p>
            <a:endParaRPr lang="hr-HR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54" y="2833824"/>
            <a:ext cx="3646694" cy="26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1" y="224288"/>
            <a:ext cx="5676181" cy="1173192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Drvo jabuke</a:t>
            </a:r>
            <a:endParaRPr lang="hr-HR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r="27572"/>
          <a:stretch>
            <a:fillRect/>
          </a:stretch>
        </p:blipFill>
        <p:spPr>
          <a:xfrm>
            <a:off x="7028564" y="1073926"/>
            <a:ext cx="3556054" cy="49547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344" y="1863306"/>
            <a:ext cx="6262577" cy="2962694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Drvo jabuke tek nakon pet godina prvi put dobiva plodove.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Zanimljivo je to što može rasti i zimi</a:t>
            </a:r>
            <a:r>
              <a:rPr lang="hr-HR" sz="2400" b="1" dirty="0" smtClean="0">
                <a:solidFill>
                  <a:schemeClr val="tx1"/>
                </a:solidFill>
              </a:rPr>
              <a:t>, a može </a:t>
            </a:r>
            <a:r>
              <a:rPr lang="hr-HR" sz="2400" b="1" dirty="0" smtClean="0">
                <a:solidFill>
                  <a:schemeClr val="tx1"/>
                </a:solidFill>
              </a:rPr>
              <a:t>podnijeti </a:t>
            </a:r>
            <a:r>
              <a:rPr lang="hr-HR" sz="2400" b="1" dirty="0" smtClean="0">
                <a:solidFill>
                  <a:schemeClr val="tx1"/>
                </a:solidFill>
              </a:rPr>
              <a:t>temperaturu </a:t>
            </a:r>
            <a:r>
              <a:rPr lang="hr-HR" sz="2400" b="1" dirty="0" smtClean="0">
                <a:solidFill>
                  <a:schemeClr val="tx1"/>
                </a:solidFill>
              </a:rPr>
              <a:t>od -28 celzijevih stupnjeva </a:t>
            </a:r>
            <a:r>
              <a:rPr lang="hr-HR" sz="2400" b="1" dirty="0" smtClean="0">
                <a:solidFill>
                  <a:schemeClr val="tx1"/>
                </a:solidFill>
              </a:rPr>
              <a:t>do 35°C</a:t>
            </a:r>
            <a:endParaRPr lang="hr-HR" sz="2400" b="1" dirty="0" smtClean="0">
              <a:solidFill>
                <a:schemeClr val="tx1"/>
              </a:solidFill>
            </a:endParaRPr>
          </a:p>
          <a:p>
            <a:r>
              <a:rPr lang="hr-HR" sz="2400" b="1" dirty="0" smtClean="0">
                <a:solidFill>
                  <a:schemeClr val="tx1"/>
                </a:solidFill>
              </a:rPr>
              <a:t>Jabuci je potrebno </a:t>
            </a:r>
            <a:r>
              <a:rPr lang="hr-HR" sz="2400" b="1" dirty="0" smtClean="0">
                <a:solidFill>
                  <a:schemeClr val="tx1"/>
                </a:solidFill>
              </a:rPr>
              <a:t>puno</a:t>
            </a:r>
            <a:r>
              <a:rPr lang="hr-HR" sz="2400" b="1" dirty="0" smtClean="0">
                <a:solidFill>
                  <a:schemeClr val="tx1"/>
                </a:solidFill>
              </a:rPr>
              <a:t> tla </a:t>
            </a:r>
            <a:r>
              <a:rPr lang="hr-HR" sz="2400" b="1" dirty="0" smtClean="0">
                <a:solidFill>
                  <a:schemeClr val="tx1"/>
                </a:solidFill>
              </a:rPr>
              <a:t>zbog </a:t>
            </a:r>
            <a:r>
              <a:rPr lang="hr-HR" sz="2400" b="1" dirty="0" smtClean="0">
                <a:solidFill>
                  <a:schemeClr val="tx1"/>
                </a:solidFill>
              </a:rPr>
              <a:t>korijena koji raste u dubinu.</a:t>
            </a:r>
            <a:endParaRPr lang="hr-H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88" y="226617"/>
            <a:ext cx="7078460" cy="609961"/>
          </a:xfrm>
        </p:spPr>
        <p:txBody>
          <a:bodyPr>
            <a:noAutofit/>
          </a:bodyPr>
          <a:lstStyle/>
          <a:p>
            <a:r>
              <a:rPr lang="hr-HR" b="1" dirty="0" smtClean="0"/>
              <a:t>Poslovice o jabukama</a:t>
            </a:r>
            <a:endParaRPr lang="hr-HR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187" y="1190446"/>
            <a:ext cx="9389409" cy="4986067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Jedna jabuka na dan, doktor iz kuće van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FF00"/>
                </a:solidFill>
              </a:rPr>
              <a:t>- Ako svaki dan jedeš jabuku, doktor te neće morati liječiti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Ako pojedeš jabuku,doktor će kruha prositi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FF00"/>
                </a:solidFill>
              </a:rPr>
              <a:t>- Ako puno jedeš jabuke, doktor neće imati koga liječiti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Jabuka ne pada daleko od stabla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FF00"/>
                </a:solidFill>
              </a:rPr>
              <a:t>- Djeca su slična roditeljima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Lijepa jabuka ponekad skriva crva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FF00"/>
                </a:solidFill>
              </a:rPr>
              <a:t>- Ako je netko lijep, ne znači da je dobar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Ako želiš jabuku, moraš protresti drvo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FF00"/>
                </a:solidFill>
              </a:rPr>
              <a:t>- Ako nešto želiš, moraš se potruditi da to napraviš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0"/>
            <a:ext cx="2114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</TotalTime>
  <Words>405</Words>
  <Application>Microsoft Office PowerPoint</Application>
  <PresentationFormat>Široki zaslon</PresentationFormat>
  <Paragraphs>73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Slice</vt:lpstr>
      <vt:lpstr>Tema sustava Office</vt:lpstr>
      <vt:lpstr>  jabuke</vt:lpstr>
      <vt:lpstr>Naučit ćemo:</vt:lpstr>
      <vt:lpstr>VAŽNOST ZA ZDRAVLJE</vt:lpstr>
      <vt:lpstr>puno vitamina</vt:lpstr>
      <vt:lpstr>ZDRAVLJE</vt:lpstr>
      <vt:lpstr>sorte jabuka</vt:lpstr>
      <vt:lpstr> Jabuka – kraljica voća</vt:lpstr>
      <vt:lpstr>Drvo jabuke</vt:lpstr>
      <vt:lpstr>Poslovice o jabukama</vt:lpstr>
      <vt:lpstr>A  SADA…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JABUKE</dc:title>
  <dc:creator>Mihovil Dubravčić</dc:creator>
  <cp:lastModifiedBy>Windows korisnik</cp:lastModifiedBy>
  <cp:revision>40</cp:revision>
  <dcterms:created xsi:type="dcterms:W3CDTF">2018-10-13T15:53:51Z</dcterms:created>
  <dcterms:modified xsi:type="dcterms:W3CDTF">2018-10-23T14:59:51Z</dcterms:modified>
</cp:coreProperties>
</file>