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60" r:id="rId4"/>
    <p:sldId id="258" r:id="rId5"/>
    <p:sldId id="264" r:id="rId6"/>
    <p:sldId id="259" r:id="rId7"/>
    <p:sldId id="263" r:id="rId8"/>
    <p:sldId id="261" r:id="rId9"/>
    <p:sldId id="262" r:id="rId10"/>
    <p:sldId id="265" r:id="rId11"/>
    <p:sldId id="266" r:id="rId12"/>
    <p:sldId id="267" r:id="rId13"/>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131" autoAdjust="0"/>
    <p:restoredTop sz="94660"/>
  </p:normalViewPr>
  <p:slideViewPr>
    <p:cSldViewPr>
      <p:cViewPr varScale="1">
        <p:scale>
          <a:sx n="110" d="100"/>
          <a:sy n="110" d="100"/>
        </p:scale>
        <p:origin x="-160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C335D7-5664-4EE4-A42C-5E17E50FE08C}" type="datetimeFigureOut">
              <a:rPr lang="hr-HR" smtClean="0"/>
              <a:t>12.6.2015.</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097460-9740-4F51-9F59-58484552B20D}" type="slidenum">
              <a:rPr lang="hr-HR" smtClean="0"/>
              <a:t>‹#›</a:t>
            </a:fld>
            <a:endParaRPr lang="hr-HR"/>
          </a:p>
        </p:txBody>
      </p:sp>
    </p:spTree>
    <p:extLst>
      <p:ext uri="{BB962C8B-B14F-4D97-AF65-F5344CB8AC3E}">
        <p14:creationId xmlns:p14="http://schemas.microsoft.com/office/powerpoint/2010/main" val="1410183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F90E8019-D415-4C6C-AEF3-03F9FAA39EB4}" type="datetimeFigureOut">
              <a:rPr lang="hr-HR" smtClean="0"/>
              <a:t>12.6.2015.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628248F-D092-45A6-88A7-03CE6E9533C1}" type="slidenum">
              <a:rPr lang="hr-HR" smtClean="0"/>
              <a:t>‹#›</a:t>
            </a:fld>
            <a:endParaRPr lang="hr-HR"/>
          </a:p>
        </p:txBody>
      </p:sp>
    </p:spTree>
    <p:extLst>
      <p:ext uri="{BB962C8B-B14F-4D97-AF65-F5344CB8AC3E}">
        <p14:creationId xmlns:p14="http://schemas.microsoft.com/office/powerpoint/2010/main" val="23402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90E8019-D415-4C6C-AEF3-03F9FAA39EB4}" type="datetimeFigureOut">
              <a:rPr lang="hr-HR" smtClean="0"/>
              <a:t>12.6.2015.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628248F-D092-45A6-88A7-03CE6E9533C1}" type="slidenum">
              <a:rPr lang="hr-HR" smtClean="0"/>
              <a:t>‹#›</a:t>
            </a:fld>
            <a:endParaRPr lang="hr-HR"/>
          </a:p>
        </p:txBody>
      </p:sp>
    </p:spTree>
    <p:extLst>
      <p:ext uri="{BB962C8B-B14F-4D97-AF65-F5344CB8AC3E}">
        <p14:creationId xmlns:p14="http://schemas.microsoft.com/office/powerpoint/2010/main" val="34670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90E8019-D415-4C6C-AEF3-03F9FAA39EB4}" type="datetimeFigureOut">
              <a:rPr lang="hr-HR" smtClean="0"/>
              <a:t>12.6.2015.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628248F-D092-45A6-88A7-03CE6E9533C1}" type="slidenum">
              <a:rPr lang="hr-HR" smtClean="0"/>
              <a:t>‹#›</a:t>
            </a:fld>
            <a:endParaRPr lang="hr-HR"/>
          </a:p>
        </p:txBody>
      </p:sp>
    </p:spTree>
    <p:extLst>
      <p:ext uri="{BB962C8B-B14F-4D97-AF65-F5344CB8AC3E}">
        <p14:creationId xmlns:p14="http://schemas.microsoft.com/office/powerpoint/2010/main" val="1846619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F90E8019-D415-4C6C-AEF3-03F9FAA39EB4}" type="datetimeFigureOut">
              <a:rPr lang="hr-HR" smtClean="0"/>
              <a:t>12.6.2015.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628248F-D092-45A6-88A7-03CE6E9533C1}" type="slidenum">
              <a:rPr lang="hr-HR" smtClean="0"/>
              <a:t>‹#›</a:t>
            </a:fld>
            <a:endParaRPr lang="hr-HR"/>
          </a:p>
        </p:txBody>
      </p:sp>
    </p:spTree>
    <p:extLst>
      <p:ext uri="{BB962C8B-B14F-4D97-AF65-F5344CB8AC3E}">
        <p14:creationId xmlns:p14="http://schemas.microsoft.com/office/powerpoint/2010/main" val="269416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0E8019-D415-4C6C-AEF3-03F9FAA39EB4}" type="datetimeFigureOut">
              <a:rPr lang="hr-HR" smtClean="0"/>
              <a:t>12.6.2015.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B628248F-D092-45A6-88A7-03CE6E9533C1}" type="slidenum">
              <a:rPr lang="hr-HR" smtClean="0"/>
              <a:t>‹#›</a:t>
            </a:fld>
            <a:endParaRPr lang="hr-HR"/>
          </a:p>
        </p:txBody>
      </p:sp>
    </p:spTree>
    <p:extLst>
      <p:ext uri="{BB962C8B-B14F-4D97-AF65-F5344CB8AC3E}">
        <p14:creationId xmlns:p14="http://schemas.microsoft.com/office/powerpoint/2010/main" val="3508595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F90E8019-D415-4C6C-AEF3-03F9FAA39EB4}" type="datetimeFigureOut">
              <a:rPr lang="hr-HR" smtClean="0"/>
              <a:t>12.6.2015.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628248F-D092-45A6-88A7-03CE6E9533C1}" type="slidenum">
              <a:rPr lang="hr-HR" smtClean="0"/>
              <a:t>‹#›</a:t>
            </a:fld>
            <a:endParaRPr lang="hr-HR"/>
          </a:p>
        </p:txBody>
      </p:sp>
    </p:spTree>
    <p:extLst>
      <p:ext uri="{BB962C8B-B14F-4D97-AF65-F5344CB8AC3E}">
        <p14:creationId xmlns:p14="http://schemas.microsoft.com/office/powerpoint/2010/main" val="1025427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F90E8019-D415-4C6C-AEF3-03F9FAA39EB4}" type="datetimeFigureOut">
              <a:rPr lang="hr-HR" smtClean="0"/>
              <a:t>12.6.2015.</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B628248F-D092-45A6-88A7-03CE6E9533C1}" type="slidenum">
              <a:rPr lang="hr-HR" smtClean="0"/>
              <a:t>‹#›</a:t>
            </a:fld>
            <a:endParaRPr lang="hr-HR"/>
          </a:p>
        </p:txBody>
      </p:sp>
    </p:spTree>
    <p:extLst>
      <p:ext uri="{BB962C8B-B14F-4D97-AF65-F5344CB8AC3E}">
        <p14:creationId xmlns:p14="http://schemas.microsoft.com/office/powerpoint/2010/main" val="2213727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F90E8019-D415-4C6C-AEF3-03F9FAA39EB4}" type="datetimeFigureOut">
              <a:rPr lang="hr-HR" smtClean="0"/>
              <a:t>12.6.2015.</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B628248F-D092-45A6-88A7-03CE6E9533C1}" type="slidenum">
              <a:rPr lang="hr-HR" smtClean="0"/>
              <a:t>‹#›</a:t>
            </a:fld>
            <a:endParaRPr lang="hr-HR"/>
          </a:p>
        </p:txBody>
      </p:sp>
    </p:spTree>
    <p:extLst>
      <p:ext uri="{BB962C8B-B14F-4D97-AF65-F5344CB8AC3E}">
        <p14:creationId xmlns:p14="http://schemas.microsoft.com/office/powerpoint/2010/main" val="219919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0E8019-D415-4C6C-AEF3-03F9FAA39EB4}" type="datetimeFigureOut">
              <a:rPr lang="hr-HR" smtClean="0"/>
              <a:t>12.6.2015.</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B628248F-D092-45A6-88A7-03CE6E9533C1}" type="slidenum">
              <a:rPr lang="hr-HR" smtClean="0"/>
              <a:t>‹#›</a:t>
            </a:fld>
            <a:endParaRPr lang="hr-HR"/>
          </a:p>
        </p:txBody>
      </p:sp>
    </p:spTree>
    <p:extLst>
      <p:ext uri="{BB962C8B-B14F-4D97-AF65-F5344CB8AC3E}">
        <p14:creationId xmlns:p14="http://schemas.microsoft.com/office/powerpoint/2010/main" val="147774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E8019-D415-4C6C-AEF3-03F9FAA39EB4}" type="datetimeFigureOut">
              <a:rPr lang="hr-HR" smtClean="0"/>
              <a:t>12.6.2015.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628248F-D092-45A6-88A7-03CE6E9533C1}" type="slidenum">
              <a:rPr lang="hr-HR" smtClean="0"/>
              <a:t>‹#›</a:t>
            </a:fld>
            <a:endParaRPr lang="hr-HR"/>
          </a:p>
        </p:txBody>
      </p:sp>
    </p:spTree>
    <p:extLst>
      <p:ext uri="{BB962C8B-B14F-4D97-AF65-F5344CB8AC3E}">
        <p14:creationId xmlns:p14="http://schemas.microsoft.com/office/powerpoint/2010/main" val="167909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0E8019-D415-4C6C-AEF3-03F9FAA39EB4}" type="datetimeFigureOut">
              <a:rPr lang="hr-HR" smtClean="0"/>
              <a:t>12.6.2015.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B628248F-D092-45A6-88A7-03CE6E9533C1}" type="slidenum">
              <a:rPr lang="hr-HR" smtClean="0"/>
              <a:t>‹#›</a:t>
            </a:fld>
            <a:endParaRPr lang="hr-HR"/>
          </a:p>
        </p:txBody>
      </p:sp>
    </p:spTree>
    <p:extLst>
      <p:ext uri="{BB962C8B-B14F-4D97-AF65-F5344CB8AC3E}">
        <p14:creationId xmlns:p14="http://schemas.microsoft.com/office/powerpoint/2010/main" val="3167209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E8019-D415-4C6C-AEF3-03F9FAA39EB4}" type="datetimeFigureOut">
              <a:rPr lang="hr-HR" smtClean="0"/>
              <a:t>12.6.2015.</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8248F-D092-45A6-88A7-03CE6E9533C1}" type="slidenum">
              <a:rPr lang="hr-HR" smtClean="0"/>
              <a:t>‹#›</a:t>
            </a:fld>
            <a:endParaRPr lang="hr-HR"/>
          </a:p>
        </p:txBody>
      </p:sp>
    </p:spTree>
    <p:extLst>
      <p:ext uri="{BB962C8B-B14F-4D97-AF65-F5344CB8AC3E}">
        <p14:creationId xmlns:p14="http://schemas.microsoft.com/office/powerpoint/2010/main" val="701177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0"/>
            <a:ext cx="9577064" cy="6858000"/>
          </a:xfrm>
          <a:prstGeom prst="rect">
            <a:avLst/>
          </a:prstGeom>
        </p:spPr>
      </p:pic>
      <p:sp>
        <p:nvSpPr>
          <p:cNvPr id="4" name="Rectangle 3"/>
          <p:cNvSpPr/>
          <p:nvPr/>
        </p:nvSpPr>
        <p:spPr>
          <a:xfrm>
            <a:off x="449624" y="1844824"/>
            <a:ext cx="8244758" cy="3154710"/>
          </a:xfrm>
          <a:prstGeom prst="rect">
            <a:avLst/>
          </a:prstGeom>
          <a:noFill/>
          <a:ln>
            <a:noFill/>
          </a:ln>
        </p:spPr>
        <p:txBody>
          <a:bodyPr wrap="none" lIns="91440" tIns="45720" rIns="91440" bIns="45720">
            <a:spAutoFit/>
          </a:bodyPr>
          <a:lstStyle/>
          <a:p>
            <a:pPr algn="ctr"/>
            <a:r>
              <a:rPr lang="hr-HR" sz="19900" b="1" cap="none" spc="0" dirty="0" smtClean="0">
                <a:ln w="12700">
                  <a:solidFill>
                    <a:schemeClr val="tx1"/>
                  </a:solidFill>
                  <a:prstDash val="solid"/>
                </a:ln>
                <a:solidFill>
                  <a:schemeClr val="bg1"/>
                </a:solidFill>
                <a:effectLst>
                  <a:outerShdw blurRad="41275" dist="20320" dir="1800000" algn="tl" rotWithShape="0">
                    <a:srgbClr val="000000">
                      <a:alpha val="40000"/>
                    </a:srgbClr>
                  </a:outerShdw>
                </a:effectLst>
              </a:rPr>
              <a:t>MJESEC</a:t>
            </a:r>
            <a:endParaRPr lang="en-US" sz="19900" b="1" cap="none" spc="0"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072388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llsciencemag.com/data/wppl/5/344323-moon-wallpaper.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9000"/>
                    </a14:imgEffect>
                  </a14:imgLayer>
                </a14:imgProps>
              </a:ext>
              <a:ext uri="{28A0092B-C50C-407E-A947-70E740481C1C}">
                <a14:useLocalDpi xmlns:a14="http://schemas.microsoft.com/office/drawing/2010/main" val="0"/>
              </a:ext>
            </a:extLst>
          </a:blip>
          <a:srcRect/>
          <a:stretch>
            <a:fillRect/>
          </a:stretch>
        </p:blipFill>
        <p:spPr bwMode="auto">
          <a:xfrm>
            <a:off x="-684584" y="-243408"/>
            <a:ext cx="9900592" cy="74254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23528" y="332656"/>
            <a:ext cx="8229600" cy="6120680"/>
          </a:xfrm>
        </p:spPr>
        <p:txBody>
          <a:bodyPr>
            <a:normAutofit fontScale="92500" lnSpcReduction="20000"/>
          </a:bodyPr>
          <a:lstStyle/>
          <a:p>
            <a:r>
              <a:rPr lang="hr-HR" sz="3500" dirty="0">
                <a:ln>
                  <a:solidFill>
                    <a:schemeClr val="tx1"/>
                  </a:solidFill>
                </a:ln>
                <a:solidFill>
                  <a:schemeClr val="bg1"/>
                </a:solidFill>
              </a:rPr>
              <a:t>Uz</a:t>
            </a:r>
            <a:r>
              <a:rPr lang="hr-HR" sz="3900" dirty="0">
                <a:ln>
                  <a:solidFill>
                    <a:schemeClr val="tx1"/>
                  </a:solidFill>
                </a:ln>
                <a:solidFill>
                  <a:schemeClr val="bg1"/>
                </a:solidFill>
              </a:rPr>
              <a:t>ajamni položaji Sunca, Mjeseca i Zemlje dovode do pomrčine Sunca i Mjeseca. Totalna ili potpuna pomrčina nastaje samo za promatrača koji se nalazi unutar Mjesečeve sjene. Promatrač u polusjeni vidjet će Sunce samo djelomice prekriveno Mjesecom - to je djelomična pomrčina.</a:t>
            </a:r>
          </a:p>
          <a:p>
            <a:r>
              <a:rPr lang="hr-HR" sz="3900" dirty="0">
                <a:ln>
                  <a:solidFill>
                    <a:schemeClr val="tx1"/>
                  </a:solidFill>
                </a:ln>
                <a:solidFill>
                  <a:schemeClr val="bg1"/>
                </a:solidFill>
              </a:rPr>
              <a:t>Pomrčina Mjeseca nastaje kada Mjesec uđe u Zemljinu sjenu. One se vide samo noću. Pomrčine Mjeseca mogu biti potpune i djelomične, a pritom svim promatračima izgledaju jednako.</a:t>
            </a:r>
          </a:p>
          <a:p>
            <a:endParaRPr lang="hr-HR" dirty="0"/>
          </a:p>
        </p:txBody>
      </p:sp>
    </p:spTree>
    <p:extLst>
      <p:ext uri="{BB962C8B-B14F-4D97-AF65-F5344CB8AC3E}">
        <p14:creationId xmlns:p14="http://schemas.microsoft.com/office/powerpoint/2010/main" val="2642888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www.zvjezdarnica.com/ps_photo/1189195181/normal_1189377566.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6000"/>
                    </a14:imgEffect>
                  </a14:imgLayer>
                </a14:imgProps>
              </a:ext>
              <a:ext uri="{28A0092B-C50C-407E-A947-70E740481C1C}">
                <a14:useLocalDpi xmlns:a14="http://schemas.microsoft.com/office/drawing/2010/main" val="0"/>
              </a:ext>
            </a:extLst>
          </a:blip>
          <a:srcRect/>
          <a:stretch>
            <a:fillRect/>
          </a:stretch>
        </p:blipFill>
        <p:spPr bwMode="auto">
          <a:xfrm>
            <a:off x="0" y="0"/>
            <a:ext cx="9144000" cy="68814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eskola.zvjezdarnica.hr/wp-content/uploads/2010/01/1_1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221164"/>
            <a:ext cx="8363155" cy="2018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672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cdn.sibenik.in/upload/novosti/2013/06/2013-06-22/11542/m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9552" y="1916832"/>
            <a:ext cx="8147248" cy="4209331"/>
          </a:xfrm>
        </p:spPr>
        <p:txBody>
          <a:bodyPr/>
          <a:lstStyle/>
          <a:p>
            <a:r>
              <a:rPr lang="hr-HR" b="1" dirty="0" smtClean="0">
                <a:ln>
                  <a:solidFill>
                    <a:schemeClr val="tx1"/>
                  </a:solidFill>
                </a:ln>
                <a:solidFill>
                  <a:schemeClr val="bg1"/>
                </a:solidFill>
              </a:rPr>
              <a:t>Napravio:</a:t>
            </a:r>
          </a:p>
          <a:p>
            <a:pPr marL="0" indent="0">
              <a:buNone/>
            </a:pPr>
            <a:r>
              <a:rPr lang="hr-HR" dirty="0" smtClean="0">
                <a:ln>
                  <a:solidFill>
                    <a:schemeClr val="tx1"/>
                  </a:solidFill>
                </a:ln>
                <a:solidFill>
                  <a:schemeClr val="bg1"/>
                </a:solidFill>
              </a:rPr>
              <a:t>        </a:t>
            </a:r>
            <a:r>
              <a:rPr lang="hr-HR" b="1" dirty="0" smtClean="0">
                <a:ln>
                  <a:solidFill>
                    <a:schemeClr val="tx1"/>
                  </a:solidFill>
                </a:ln>
                <a:solidFill>
                  <a:schemeClr val="bg1"/>
                </a:solidFill>
              </a:rPr>
              <a:t>Karlo Vinko 8.a</a:t>
            </a:r>
            <a:endParaRPr lang="hr-HR" b="1" dirty="0">
              <a:ln>
                <a:solidFill>
                  <a:schemeClr val="tx1"/>
                </a:solidFill>
              </a:ln>
              <a:solidFill>
                <a:schemeClr val="bg1"/>
              </a:solidFill>
            </a:endParaRPr>
          </a:p>
        </p:txBody>
      </p:sp>
    </p:spTree>
    <p:extLst>
      <p:ext uri="{BB962C8B-B14F-4D97-AF65-F5344CB8AC3E}">
        <p14:creationId xmlns:p14="http://schemas.microsoft.com/office/powerpoint/2010/main" val="4116454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1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620688"/>
            <a:ext cx="8229600" cy="5505475"/>
          </a:xfrm>
          <a:noFill/>
          <a:ln>
            <a:noFill/>
          </a:ln>
        </p:spPr>
        <p:txBody>
          <a:bodyPr/>
          <a:lstStyle/>
          <a:p>
            <a:r>
              <a:rPr lang="hr-HR" dirty="0">
                <a:ln>
                  <a:solidFill>
                    <a:schemeClr val="tx1"/>
                  </a:solidFill>
                </a:ln>
                <a:solidFill>
                  <a:schemeClr val="bg1"/>
                </a:solidFill>
              </a:rPr>
              <a:t>Mjesec nema tekuće vode ni značajne atmosfere. Površina Mjeseca veoma je razvedena. Osnovna je podjela na svijetlija kopna i tamnija mora. Ne samo da između njih postoji razlika u odražavanju svjetlosti, već su Mjesečeva mora ravnice, za 1 do 2 km niže od srednje razine kopna, a i geološki im je sastav drukčiji. </a:t>
            </a:r>
          </a:p>
          <a:p>
            <a:endParaRPr lang="hr-HR" dirty="0">
              <a:ln>
                <a:solidFill>
                  <a:schemeClr val="tx1"/>
                </a:solidFill>
              </a:ln>
              <a:solidFill>
                <a:schemeClr val="bg1"/>
              </a:solidFill>
            </a:endParaRPr>
          </a:p>
          <a:p>
            <a:r>
              <a:rPr lang="hr-HR" dirty="0">
                <a:ln>
                  <a:solidFill>
                    <a:schemeClr val="tx1"/>
                  </a:solidFill>
                </a:ln>
                <a:solidFill>
                  <a:schemeClr val="bg1"/>
                </a:solidFill>
              </a:rPr>
              <a:t>Prvi je crtež Mjeseca napravio Galilej 1609.</a:t>
            </a:r>
          </a:p>
          <a:p>
            <a:endParaRPr lang="hr-HR" dirty="0"/>
          </a:p>
        </p:txBody>
      </p:sp>
    </p:spTree>
    <p:extLst>
      <p:ext uri="{BB962C8B-B14F-4D97-AF65-F5344CB8AC3E}">
        <p14:creationId xmlns:p14="http://schemas.microsoft.com/office/powerpoint/2010/main" val="2963954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44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idx="1"/>
          </p:nvPr>
        </p:nvSpPr>
        <p:spPr>
          <a:xfrm>
            <a:off x="457200" y="1052736"/>
            <a:ext cx="8229600" cy="5073427"/>
          </a:xfrm>
        </p:spPr>
        <p:txBody>
          <a:bodyPr>
            <a:normAutofit/>
          </a:bodyPr>
          <a:lstStyle/>
          <a:p>
            <a:r>
              <a:rPr lang="hr-HR" sz="3600" dirty="0">
                <a:ln>
                  <a:solidFill>
                    <a:schemeClr val="tx1"/>
                  </a:solidFill>
                </a:ln>
                <a:solidFill>
                  <a:schemeClr val="bg1"/>
                </a:solidFill>
              </a:rPr>
              <a:t>Postoje mnogi krateri na mjesecu koji nastaju udarom drugog tijela na površinu Mjeseca pri čemu se stvara udubljenje. Ti se krateri većinom formiraju srazom asteroida i meteorita s Mjesecom. Padaju na površinu Mjeseca različitim brzinama, no prosječna brzina je otprilike 20 km/sec</a:t>
            </a:r>
          </a:p>
        </p:txBody>
      </p:sp>
    </p:spTree>
    <p:extLst>
      <p:ext uri="{BB962C8B-B14F-4D97-AF65-F5344CB8AC3E}">
        <p14:creationId xmlns:p14="http://schemas.microsoft.com/office/powerpoint/2010/main" val="12547219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 y="0"/>
            <a:ext cx="9144001" cy="6858000"/>
          </a:xfrm>
          <a:prstGeom prst="rect">
            <a:avLst/>
          </a:prstGeom>
        </p:spPr>
      </p:pic>
      <p:sp>
        <p:nvSpPr>
          <p:cNvPr id="3" name="Content Placeholder 2"/>
          <p:cNvSpPr>
            <a:spLocks noGrp="1"/>
          </p:cNvSpPr>
          <p:nvPr>
            <p:ph idx="1"/>
          </p:nvPr>
        </p:nvSpPr>
        <p:spPr>
          <a:xfrm>
            <a:off x="457200" y="586854"/>
            <a:ext cx="8229600" cy="5539309"/>
          </a:xfrm>
          <a:noFill/>
        </p:spPr>
        <p:txBody>
          <a:bodyPr/>
          <a:lstStyle/>
          <a:p>
            <a:r>
              <a:rPr lang="hr-HR" dirty="0">
                <a:ln>
                  <a:solidFill>
                    <a:schemeClr val="tx1"/>
                  </a:solidFill>
                </a:ln>
                <a:solidFill>
                  <a:schemeClr val="bg1"/>
                </a:solidFill>
              </a:rPr>
              <a:t>Na Mjesecu se mogu vidjeti i krateri koji nose imena po najpoznatijim svjetskim znanstvenicima. Najdublji je Newtonov (Isaac Newton), oko 7 250 m, a najveći od njih se zove Aitiken bazen - Južnog pola i širok je oko 2.500 kilometara.Ti krateri su vrlo velikog promjera (do 300 km). Iako im rubovi izgledaju strmi, oni su vrlo malog nagiba. Krater je ustvari udubina nastala nakon pada meteoroida ili kometa na površinu Mjeseca.</a:t>
            </a:r>
          </a:p>
          <a:p>
            <a:endParaRPr lang="hr-HR" dirty="0"/>
          </a:p>
        </p:txBody>
      </p:sp>
    </p:spTree>
    <p:extLst>
      <p:ext uri="{BB962C8B-B14F-4D97-AF65-F5344CB8AC3E}">
        <p14:creationId xmlns:p14="http://schemas.microsoft.com/office/powerpoint/2010/main" val="2600619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solidFill>
                <a:schemeClr val="tx1"/>
              </a:solidFill>
            </a:endParaRPr>
          </a:p>
        </p:txBody>
      </p:sp>
      <p:pic>
        <p:nvPicPr>
          <p:cNvPr id="2050" name="Picture 2" descr="http://upload.wikimedia.org/wikipedia/hr/e/e7/Mjeseceva_mora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0"/>
            <a:ext cx="8928992" cy="64492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364088" y="6449264"/>
            <a:ext cx="3877600" cy="400110"/>
          </a:xfrm>
          <a:prstGeom prst="rect">
            <a:avLst/>
          </a:prstGeom>
          <a:noFill/>
        </p:spPr>
        <p:txBody>
          <a:bodyPr wrap="none" lIns="91440" tIns="45720" rIns="91440" bIns="45720">
            <a:spAutoFit/>
          </a:bodyPr>
          <a:lstStyle/>
          <a:p>
            <a:pPr algn="ctr"/>
            <a:r>
              <a:rPr lang="hr-HR"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Prikaz nekih od mjesečevih kratera</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362093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48000"/>
                    </a14:imgEffect>
                  </a14:imgLayer>
                </a14:imgProps>
              </a:ext>
              <a:ext uri="{28A0092B-C50C-407E-A947-70E740481C1C}">
                <a14:useLocalDpi xmlns:a14="http://schemas.microsoft.com/office/drawing/2010/main" val="0"/>
              </a:ext>
            </a:extLst>
          </a:blip>
          <a:stretch>
            <a:fillRect/>
          </a:stretch>
        </p:blipFill>
        <p:spPr>
          <a:xfrm>
            <a:off x="-1" y="-99392"/>
            <a:ext cx="9256437" cy="7042942"/>
          </a:xfrm>
          <a:prstGeom prst="rect">
            <a:avLst/>
          </a:prstGeom>
        </p:spPr>
      </p:pic>
      <p:sp>
        <p:nvSpPr>
          <p:cNvPr id="3" name="Content Placeholder 2"/>
          <p:cNvSpPr>
            <a:spLocks noGrp="1"/>
          </p:cNvSpPr>
          <p:nvPr>
            <p:ph idx="1"/>
          </p:nvPr>
        </p:nvSpPr>
        <p:spPr>
          <a:xfrm>
            <a:off x="457200" y="620688"/>
            <a:ext cx="8229600" cy="5505475"/>
          </a:xfrm>
          <a:ln>
            <a:noFill/>
          </a:ln>
        </p:spPr>
        <p:txBody>
          <a:bodyPr>
            <a:normAutofit/>
          </a:bodyPr>
          <a:lstStyle/>
          <a:p>
            <a:r>
              <a:rPr lang="hr-HR" sz="3600" dirty="0">
                <a:ln>
                  <a:solidFill>
                    <a:schemeClr val="tx1"/>
                  </a:solidFill>
                </a:ln>
                <a:solidFill>
                  <a:schemeClr val="bg1"/>
                </a:solidFill>
              </a:rPr>
              <a:t>Mjesec neprestano mijenja izgled i tako prolazi kroz Mjesečeve mijene ili faze: mlađak, prva četvrt, uštap ili pun mjesec i zadnja četvrt.</a:t>
            </a:r>
          </a:p>
          <a:p>
            <a:endParaRPr lang="hr-HR" sz="3600" dirty="0" smtClean="0">
              <a:ln>
                <a:solidFill>
                  <a:schemeClr val="tx1"/>
                </a:solidFill>
              </a:ln>
              <a:solidFill>
                <a:schemeClr val="bg1"/>
              </a:solidFill>
            </a:endParaRPr>
          </a:p>
          <a:p>
            <a:r>
              <a:rPr lang="hr-HR" sz="3600" dirty="0" smtClean="0">
                <a:ln>
                  <a:solidFill>
                    <a:schemeClr val="tx1"/>
                  </a:solidFill>
                </a:ln>
                <a:solidFill>
                  <a:schemeClr val="bg1"/>
                </a:solidFill>
              </a:rPr>
              <a:t>Sinodički </a:t>
            </a:r>
            <a:r>
              <a:rPr lang="hr-HR" sz="3600" dirty="0">
                <a:ln>
                  <a:solidFill>
                    <a:schemeClr val="tx1"/>
                  </a:solidFill>
                </a:ln>
                <a:solidFill>
                  <a:schemeClr val="bg1"/>
                </a:solidFill>
              </a:rPr>
              <a:t>mjesec je razdoblje promjene Mjesečevih mijena koje odražava položaj Mjeseca prema Suncu, a iznosi 29,530 59 d = 29 d 12 h 44 min 3 s.</a:t>
            </a:r>
          </a:p>
          <a:p>
            <a:endParaRPr lang="hr-HR" dirty="0"/>
          </a:p>
        </p:txBody>
      </p:sp>
    </p:spTree>
    <p:extLst>
      <p:ext uri="{BB962C8B-B14F-4D97-AF65-F5344CB8AC3E}">
        <p14:creationId xmlns:p14="http://schemas.microsoft.com/office/powerpoint/2010/main" val="449154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dirty="0" smtClean="0">
                <a:solidFill>
                  <a:schemeClr val="tx1"/>
                </a:solidFill>
              </a:rPr>
              <a:t>slika </a:t>
            </a:r>
            <a:endParaRPr lang="hr-HR" dirty="0">
              <a:solidFill>
                <a:schemeClr val="tx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836712"/>
            <a:ext cx="6686406" cy="5019824"/>
          </a:xfrm>
        </p:spPr>
      </p:pic>
      <p:sp>
        <p:nvSpPr>
          <p:cNvPr id="6" name="Rectangle 5"/>
          <p:cNvSpPr/>
          <p:nvPr/>
        </p:nvSpPr>
        <p:spPr>
          <a:xfrm>
            <a:off x="4932040" y="5963586"/>
            <a:ext cx="3936014" cy="523220"/>
          </a:xfrm>
          <a:prstGeom prst="rect">
            <a:avLst/>
          </a:prstGeom>
          <a:noFill/>
        </p:spPr>
        <p:txBody>
          <a:bodyPr wrap="none" lIns="91440" tIns="45720" rIns="91440" bIns="45720">
            <a:spAutoFit/>
          </a:bodyPr>
          <a:lstStyle/>
          <a:p>
            <a:pPr algn="ctr"/>
            <a:r>
              <a:rPr lang="hr-HR" sz="28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Prikaz mjesečevih mijena</a:t>
            </a:r>
            <a:endParaRPr lang="en-US" sz="28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7833267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Content Placeholder 2"/>
          <p:cNvSpPr>
            <a:spLocks noGrp="1"/>
          </p:cNvSpPr>
          <p:nvPr>
            <p:ph idx="1"/>
          </p:nvPr>
        </p:nvSpPr>
        <p:spPr>
          <a:xfrm>
            <a:off x="457200" y="764704"/>
            <a:ext cx="8229600" cy="5361459"/>
          </a:xfrm>
          <a:noFill/>
        </p:spPr>
        <p:txBody>
          <a:bodyPr>
            <a:normAutofit/>
          </a:bodyPr>
          <a:lstStyle/>
          <a:p>
            <a:r>
              <a:rPr lang="hr-HR" sz="3600" dirty="0" smtClean="0">
                <a:ln>
                  <a:solidFill>
                    <a:schemeClr val="tx1"/>
                  </a:solidFill>
                </a:ln>
                <a:solidFill>
                  <a:schemeClr val="bg1"/>
                </a:solidFill>
              </a:rPr>
              <a:t>Na Mjesecu je hodalo samo 12 osoba; svi su bili američki muškarci</a:t>
            </a:r>
          </a:p>
          <a:p>
            <a:endParaRPr lang="hr-HR" sz="3600" dirty="0" smtClean="0">
              <a:ln>
                <a:solidFill>
                  <a:schemeClr val="tx1"/>
                </a:solidFill>
              </a:ln>
              <a:solidFill>
                <a:schemeClr val="bg1"/>
              </a:solidFill>
            </a:endParaRPr>
          </a:p>
          <a:p>
            <a:r>
              <a:rPr lang="hr-HR" sz="3600" dirty="0" smtClean="0">
                <a:ln>
                  <a:solidFill>
                    <a:schemeClr val="tx1"/>
                  </a:solidFill>
                </a:ln>
                <a:solidFill>
                  <a:schemeClr val="bg1"/>
                </a:solidFill>
              </a:rPr>
              <a:t>Prvi čovjek koji je koračao na Mjesecu 1969. godine bio je Neil Armstrong kao član Apollo 11 misije, dok posljednji čovjek koji je hodao Mjesecom 1972. bio je Gene Cernan sa Apollo 17 misije.</a:t>
            </a:r>
            <a:endParaRPr lang="hr-HR" sz="3600" dirty="0">
              <a:ln>
                <a:solidFill>
                  <a:schemeClr val="tx1"/>
                </a:solidFill>
              </a:ln>
              <a:solidFill>
                <a:schemeClr val="bg1"/>
              </a:solidFill>
            </a:endParaRPr>
          </a:p>
        </p:txBody>
      </p:sp>
    </p:spTree>
    <p:extLst>
      <p:ext uri="{BB962C8B-B14F-4D97-AF65-F5344CB8AC3E}">
        <p14:creationId xmlns:p14="http://schemas.microsoft.com/office/powerpoint/2010/main" val="39578226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harpenSoften amount="-49000"/>
                    </a14:imgEffect>
                  </a14:imgLayer>
                </a14:imgProps>
              </a:ext>
              <a:ext uri="{28A0092B-C50C-407E-A947-70E740481C1C}">
                <a14:useLocalDpi xmlns:a14="http://schemas.microsoft.com/office/drawing/2010/main" val="0"/>
              </a:ext>
            </a:extLst>
          </a:blip>
          <a:stretch>
            <a:fillRect/>
          </a:stretch>
        </p:blipFill>
        <p:spPr>
          <a:xfrm>
            <a:off x="-1" y="0"/>
            <a:ext cx="9145723" cy="6858000"/>
          </a:xfrm>
          <a:prstGeom prst="rect">
            <a:avLst/>
          </a:prstGeom>
        </p:spPr>
      </p:pic>
      <p:sp>
        <p:nvSpPr>
          <p:cNvPr id="3" name="Content Placeholder 2"/>
          <p:cNvSpPr>
            <a:spLocks noGrp="1"/>
          </p:cNvSpPr>
          <p:nvPr>
            <p:ph idx="1"/>
          </p:nvPr>
        </p:nvSpPr>
        <p:spPr>
          <a:xfrm>
            <a:off x="457200" y="764704"/>
            <a:ext cx="8229600" cy="5361459"/>
          </a:xfrm>
        </p:spPr>
        <p:txBody>
          <a:bodyPr>
            <a:normAutofit/>
          </a:bodyPr>
          <a:lstStyle/>
          <a:p>
            <a:r>
              <a:rPr lang="hr-HR" sz="3600" dirty="0" smtClean="0">
                <a:ln>
                  <a:solidFill>
                    <a:schemeClr val="tx1"/>
                  </a:solidFill>
                </a:ln>
                <a:solidFill>
                  <a:schemeClr val="bg1"/>
                </a:solidFill>
              </a:rPr>
              <a:t>Tijekom 1950-ih SAD je namjeravao detonirati nuklearnu bombu na Mjesecu</a:t>
            </a:r>
          </a:p>
          <a:p>
            <a:endParaRPr lang="hr-HR" sz="3600" dirty="0" smtClean="0">
              <a:ln>
                <a:solidFill>
                  <a:schemeClr val="tx1"/>
                </a:solidFill>
              </a:ln>
              <a:solidFill>
                <a:schemeClr val="bg1"/>
              </a:solidFill>
            </a:endParaRPr>
          </a:p>
          <a:p>
            <a:r>
              <a:rPr lang="hr-HR" sz="3600" dirty="0" smtClean="0">
                <a:ln>
                  <a:solidFill>
                    <a:schemeClr val="tx1"/>
                  </a:solidFill>
                </a:ln>
                <a:solidFill>
                  <a:schemeClr val="bg1"/>
                </a:solidFill>
              </a:rPr>
              <a:t>Bio je tajni projekt tokom vrhunca hladnog rata poznatom pod "A Study of Lunar Research Ulaznice" ili "Projekt A119„ ,  i time bi pokazali njihovu nadmoć u svemirskoj utrci</a:t>
            </a:r>
          </a:p>
        </p:txBody>
      </p:sp>
    </p:spTree>
    <p:extLst>
      <p:ext uri="{BB962C8B-B14F-4D97-AF65-F5344CB8AC3E}">
        <p14:creationId xmlns:p14="http://schemas.microsoft.com/office/powerpoint/2010/main" val="1471239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201</Words>
  <Application>Microsoft Office PowerPoint</Application>
  <PresentationFormat>On-screen Show (4:3)</PresentationFormat>
  <Paragraphs>22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Kralo</dc:creator>
  <cp:lastModifiedBy>Kralo</cp:lastModifiedBy>
  <cp:revision>14</cp:revision>
  <dcterms:created xsi:type="dcterms:W3CDTF">2015-06-11T20:56:02Z</dcterms:created>
  <dcterms:modified xsi:type="dcterms:W3CDTF">2015-06-12T09:17:47Z</dcterms:modified>
</cp:coreProperties>
</file>