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F4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35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013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982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35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896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949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02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49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53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266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663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4208-CD87-4CE4-8C35-CA50F5945535}" type="datetimeFigureOut">
              <a:rPr lang="hr-HR" smtClean="0"/>
              <a:t>19.4.2015.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FADD-5C9B-405A-AD57-7AE52E92AE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90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_201ttTSG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49O2MsT1tx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>
            <a:noAutofit/>
          </a:bodyPr>
          <a:lstStyle/>
          <a:p>
            <a:r>
              <a:rPr lang="hr-HR" sz="6000" b="1" i="1" u="sng" dirty="0" smtClean="0">
                <a:solidFill>
                  <a:srgbClr val="DBDF4B"/>
                </a:solidFill>
              </a:rPr>
              <a:t>POMRČINA SUNCA I MJESECA</a:t>
            </a:r>
            <a:endParaRPr lang="hr-HR" sz="6000" b="1" i="1" u="sng" dirty="0">
              <a:solidFill>
                <a:srgbClr val="DBDF4B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92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b="1" i="1" dirty="0">
              <a:solidFill>
                <a:srgbClr val="DBDF4B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6667" y="1196752"/>
            <a:ext cx="8229600" cy="4525963"/>
          </a:xfrm>
        </p:spPr>
        <p:txBody>
          <a:bodyPr/>
          <a:lstStyle/>
          <a:p>
            <a:r>
              <a:rPr lang="hr-HR" dirty="0">
                <a:solidFill>
                  <a:srgbClr val="DBDF4B"/>
                </a:solidFill>
              </a:rPr>
              <a:t>Najčešće se zbivaju po dvije pomrčine Sunca i Mjeseca, a najviše se mogu dogoditi tri Mjesečeve i četiri Sunčeve, ili dvije Mjesečeve i pet Sunčevih. 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17032"/>
            <a:ext cx="71437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DBDF4B"/>
                </a:solidFill>
              </a:rPr>
              <a:t>Napravio Leon </a:t>
            </a:r>
            <a:r>
              <a:rPr lang="hr-HR" b="1" i="1" dirty="0" err="1" smtClean="0">
                <a:solidFill>
                  <a:srgbClr val="DBDF4B"/>
                </a:solidFill>
              </a:rPr>
              <a:t>Valek</a:t>
            </a:r>
            <a:r>
              <a:rPr lang="hr-HR" b="1" i="1" dirty="0" smtClean="0">
                <a:solidFill>
                  <a:srgbClr val="DBDF4B"/>
                </a:solidFill>
              </a:rPr>
              <a:t> 8.b</a:t>
            </a:r>
            <a:endParaRPr lang="hr-HR" b="1" i="1" dirty="0">
              <a:solidFill>
                <a:srgbClr val="DBDF4B"/>
              </a:solidFill>
            </a:endParaRPr>
          </a:p>
          <a:p>
            <a:r>
              <a:rPr lang="hr-HR" b="1" i="1" dirty="0" smtClean="0">
                <a:solidFill>
                  <a:srgbClr val="DBDF4B"/>
                </a:solidFill>
              </a:rPr>
              <a:t>Izvori-  </a:t>
            </a:r>
            <a:r>
              <a:rPr lang="hr-HR" b="1" i="1" dirty="0" err="1" smtClean="0">
                <a:solidFill>
                  <a:srgbClr val="DBDF4B"/>
                </a:solidFill>
              </a:rPr>
              <a:t>Wikipedia</a:t>
            </a:r>
            <a:endParaRPr lang="hr-HR" b="1" i="1" dirty="0" smtClean="0">
              <a:solidFill>
                <a:srgbClr val="DBDF4B"/>
              </a:solidFill>
            </a:endParaRPr>
          </a:p>
          <a:p>
            <a:pPr marL="0" indent="0">
              <a:buNone/>
            </a:pPr>
            <a:r>
              <a:rPr lang="hr-HR" b="1" i="1" dirty="0" smtClean="0">
                <a:solidFill>
                  <a:srgbClr val="DBDF4B"/>
                </a:solidFill>
              </a:rPr>
              <a:t>              - </a:t>
            </a:r>
            <a:r>
              <a:rPr lang="hr-HR" b="1" i="1" dirty="0" err="1" smtClean="0">
                <a:solidFill>
                  <a:srgbClr val="DBDF4B"/>
                </a:solidFill>
              </a:rPr>
              <a:t>Google</a:t>
            </a:r>
            <a:r>
              <a:rPr lang="hr-HR" b="1" i="1" dirty="0" smtClean="0">
                <a:solidFill>
                  <a:srgbClr val="DBDF4B"/>
                </a:solidFill>
              </a:rPr>
              <a:t> slike</a:t>
            </a:r>
          </a:p>
          <a:p>
            <a:pPr marL="0" indent="0">
              <a:buNone/>
            </a:pPr>
            <a:r>
              <a:rPr lang="hr-HR" b="1" i="1" smtClean="0">
                <a:solidFill>
                  <a:srgbClr val="DBDF4B"/>
                </a:solidFill>
              </a:rPr>
              <a:t>              - </a:t>
            </a:r>
            <a:r>
              <a:rPr lang="hr-HR" b="1" i="1" dirty="0" err="1" smtClean="0">
                <a:solidFill>
                  <a:srgbClr val="DBDF4B"/>
                </a:solidFill>
              </a:rPr>
              <a:t>Youtube</a:t>
            </a:r>
            <a:r>
              <a:rPr lang="hr-HR" b="1" i="1" dirty="0" smtClean="0">
                <a:solidFill>
                  <a:srgbClr val="DBDF4B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823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DBDF4B"/>
                </a:solidFill>
              </a:rPr>
              <a:t>POMRČINA SUNCA</a:t>
            </a:r>
            <a:endParaRPr lang="hr-HR" b="1" i="1" dirty="0">
              <a:solidFill>
                <a:srgbClr val="DBDF4B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i="1" dirty="0" smtClean="0">
                <a:solidFill>
                  <a:srgbClr val="DBDF4B"/>
                </a:solidFill>
              </a:rPr>
              <a:t>- </a:t>
            </a:r>
            <a:r>
              <a:rPr lang="vi-VN" sz="2800" b="1" i="1" dirty="0" smtClean="0">
                <a:solidFill>
                  <a:srgbClr val="DBDF4B"/>
                </a:solidFill>
              </a:rPr>
              <a:t>Pomrčina </a:t>
            </a:r>
            <a:r>
              <a:rPr lang="vi-VN" sz="2800" b="1" i="1" dirty="0">
                <a:solidFill>
                  <a:srgbClr val="DBDF4B"/>
                </a:solidFill>
              </a:rPr>
              <a:t>Sunca</a:t>
            </a:r>
            <a:r>
              <a:rPr lang="vi-VN" sz="2800" i="1" dirty="0">
                <a:solidFill>
                  <a:srgbClr val="DBDF4B"/>
                </a:solidFill>
              </a:rPr>
              <a:t> </a:t>
            </a:r>
            <a:r>
              <a:rPr lang="vi-VN" sz="2800" dirty="0">
                <a:solidFill>
                  <a:srgbClr val="DBDF4B"/>
                </a:solidFill>
              </a:rPr>
              <a:t>nastaje kada se </a:t>
            </a:r>
            <a:r>
              <a:rPr lang="vi-VN" sz="2800" b="1" i="1" dirty="0">
                <a:solidFill>
                  <a:srgbClr val="DBDF4B"/>
                </a:solidFill>
              </a:rPr>
              <a:t>Mjesec</a:t>
            </a:r>
            <a:r>
              <a:rPr lang="vi-VN" sz="2800" dirty="0">
                <a:solidFill>
                  <a:srgbClr val="DBDF4B"/>
                </a:solidFill>
              </a:rPr>
              <a:t> ispriječi između </a:t>
            </a:r>
            <a:r>
              <a:rPr lang="vi-VN" sz="2800" b="1" i="1" dirty="0">
                <a:solidFill>
                  <a:srgbClr val="DBDF4B"/>
                </a:solidFill>
              </a:rPr>
              <a:t>Sunca i Zemlje</a:t>
            </a:r>
            <a:r>
              <a:rPr lang="vi-VN" sz="2800" dirty="0">
                <a:solidFill>
                  <a:srgbClr val="DBDF4B"/>
                </a:solidFill>
              </a:rPr>
              <a:t>, pa djelomično ili potpuno zakloni Sunce</a:t>
            </a:r>
            <a:endParaRPr lang="hr-HR" sz="2800" dirty="0">
              <a:solidFill>
                <a:srgbClr val="DBDF4B"/>
              </a:solidFill>
            </a:endParaRPr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3356992"/>
            <a:ext cx="5140405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63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DBDF4B"/>
                </a:solidFill>
              </a:rPr>
              <a:t>Vrste  Sunčevih pomrčina</a:t>
            </a:r>
            <a:endParaRPr lang="hr-HR" b="1" i="1" dirty="0">
              <a:solidFill>
                <a:srgbClr val="DBDF4B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DBDF4B"/>
                </a:solidFill>
              </a:rPr>
              <a:t>-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DBDF4B"/>
                </a:solidFill>
              </a:rPr>
              <a:t>Pomrčina </a:t>
            </a:r>
            <a:r>
              <a:rPr lang="hr-HR" dirty="0">
                <a:solidFill>
                  <a:srgbClr val="DBDF4B"/>
                </a:solidFill>
              </a:rPr>
              <a:t>Sunca može biti </a:t>
            </a:r>
            <a:r>
              <a:rPr lang="hr-HR" b="1" dirty="0">
                <a:solidFill>
                  <a:srgbClr val="DBDF4B"/>
                </a:solidFill>
              </a:rPr>
              <a:t>potpuna</a:t>
            </a:r>
            <a:r>
              <a:rPr lang="hr-HR" dirty="0">
                <a:solidFill>
                  <a:srgbClr val="DBDF4B"/>
                </a:solidFill>
              </a:rPr>
              <a:t> (totalna), </a:t>
            </a:r>
            <a:r>
              <a:rPr lang="hr-HR" b="1" dirty="0">
                <a:solidFill>
                  <a:srgbClr val="DBDF4B"/>
                </a:solidFill>
              </a:rPr>
              <a:t>prstenasta</a:t>
            </a:r>
            <a:r>
              <a:rPr lang="hr-HR" dirty="0">
                <a:solidFill>
                  <a:srgbClr val="DBDF4B"/>
                </a:solidFill>
              </a:rPr>
              <a:t> (</a:t>
            </a:r>
            <a:r>
              <a:rPr lang="hr-HR" dirty="0" err="1">
                <a:solidFill>
                  <a:srgbClr val="DBDF4B"/>
                </a:solidFill>
              </a:rPr>
              <a:t>anularna</a:t>
            </a:r>
            <a:r>
              <a:rPr lang="hr-HR" dirty="0">
                <a:solidFill>
                  <a:srgbClr val="DBDF4B"/>
                </a:solidFill>
              </a:rPr>
              <a:t>), </a:t>
            </a:r>
            <a:r>
              <a:rPr lang="hr-HR" dirty="0" smtClean="0">
                <a:solidFill>
                  <a:srgbClr val="DBDF4B"/>
                </a:solidFill>
              </a:rPr>
              <a:t>    </a:t>
            </a:r>
            <a:r>
              <a:rPr lang="hr-HR" b="1" dirty="0" smtClean="0">
                <a:solidFill>
                  <a:srgbClr val="DBDF4B"/>
                </a:solidFill>
              </a:rPr>
              <a:t>djelomična</a:t>
            </a:r>
            <a:r>
              <a:rPr lang="hr-HR" dirty="0">
                <a:solidFill>
                  <a:srgbClr val="DBDF4B"/>
                </a:solidFill>
              </a:rPr>
              <a:t> (parcijalna) i </a:t>
            </a:r>
            <a:r>
              <a:rPr lang="hr-HR" b="1" dirty="0">
                <a:solidFill>
                  <a:srgbClr val="DBDF4B"/>
                </a:solidFill>
              </a:rPr>
              <a:t>hibridna</a:t>
            </a:r>
            <a:r>
              <a:rPr lang="hr-HR" dirty="0">
                <a:solidFill>
                  <a:srgbClr val="DBDF4B"/>
                </a:solidFill>
              </a:rPr>
              <a:t> (kada se u središnjoj fazi pomrčine zapaža kao potpuna, a izvan središnje faze kao prstenasta).</a:t>
            </a:r>
          </a:p>
        </p:txBody>
      </p:sp>
    </p:spTree>
    <p:extLst>
      <p:ext uri="{BB962C8B-B14F-4D97-AF65-F5344CB8AC3E}">
        <p14:creationId xmlns:p14="http://schemas.microsoft.com/office/powerpoint/2010/main" val="19024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825217" y="116632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solidFill>
                  <a:srgbClr val="DBDF4B"/>
                </a:solidFill>
              </a:rPr>
              <a:t>POTPUNA POMRČINA </a:t>
            </a:r>
            <a:endParaRPr lang="hr-HR" sz="2800" b="1" i="1" dirty="0">
              <a:solidFill>
                <a:srgbClr val="DBDF4B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34480"/>
            <a:ext cx="3096344" cy="2058085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5256076" y="140295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solidFill>
                  <a:srgbClr val="DBDF4B"/>
                </a:solidFill>
              </a:rPr>
              <a:t>PRSTENASTA POMRČINA</a:t>
            </a:r>
            <a:endParaRPr lang="hr-HR" sz="2800" b="1" i="1" dirty="0">
              <a:solidFill>
                <a:srgbClr val="DBDF4B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68760"/>
            <a:ext cx="3168352" cy="1650673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899592" y="342900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solidFill>
                  <a:srgbClr val="DBDF4B"/>
                </a:solidFill>
              </a:rPr>
              <a:t>DJELOMIČNA POMRČINA</a:t>
            </a:r>
            <a:endParaRPr lang="hr-HR" sz="2800" b="1" i="1" dirty="0">
              <a:solidFill>
                <a:srgbClr val="DBDF4B"/>
              </a:solidFill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5256076" y="3068960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solidFill>
                  <a:srgbClr val="DBDF4B"/>
                </a:solidFill>
              </a:rPr>
              <a:t>HIBRIDNA POMRČINA </a:t>
            </a:r>
            <a:endParaRPr lang="hr-HR" sz="2800" b="1" i="1" dirty="0">
              <a:solidFill>
                <a:srgbClr val="DBDF4B"/>
              </a:solidFill>
            </a:endParaRP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120" y="4023067"/>
            <a:ext cx="1700014" cy="2665276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437469"/>
            <a:ext cx="3297635" cy="222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>
                <a:solidFill>
                  <a:srgbClr val="DBDF4B"/>
                </a:solidFill>
              </a:rPr>
              <a:t>Prva i posljednja potpuna pomrčina sunca </a:t>
            </a:r>
            <a:endParaRPr lang="hr-HR" b="1" i="1" dirty="0">
              <a:solidFill>
                <a:srgbClr val="DBDF4B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DBDF4B"/>
                </a:solidFill>
              </a:rPr>
              <a:t> Posljednja potpuna pomrčina Sunca, vidljiva </a:t>
            </a:r>
            <a:r>
              <a:rPr lang="hr-HR" dirty="0" smtClean="0">
                <a:solidFill>
                  <a:srgbClr val="DBDF4B"/>
                </a:solidFill>
              </a:rPr>
              <a:t>iz Hrvatske</a:t>
            </a:r>
            <a:r>
              <a:rPr lang="hr-HR" dirty="0">
                <a:solidFill>
                  <a:srgbClr val="DBDF4B"/>
                </a:solidFill>
              </a:rPr>
              <a:t>, </a:t>
            </a:r>
            <a:r>
              <a:rPr lang="hr-HR" dirty="0" smtClean="0">
                <a:solidFill>
                  <a:srgbClr val="DBDF4B"/>
                </a:solidFill>
              </a:rPr>
              <a:t>dogodila </a:t>
            </a:r>
            <a:r>
              <a:rPr lang="hr-HR" dirty="0">
                <a:solidFill>
                  <a:srgbClr val="DBDF4B"/>
                </a:solidFill>
              </a:rPr>
              <a:t>se </a:t>
            </a:r>
            <a:r>
              <a:rPr lang="hr-HR" b="1" i="1" dirty="0">
                <a:solidFill>
                  <a:srgbClr val="DBDF4B"/>
                </a:solidFill>
              </a:rPr>
              <a:t>15. veljače 1961</a:t>
            </a:r>
            <a:r>
              <a:rPr lang="hr-HR" dirty="0">
                <a:solidFill>
                  <a:srgbClr val="DBDF4B"/>
                </a:solidFill>
              </a:rPr>
              <a:t>., a sljedeći će se put </a:t>
            </a:r>
            <a:r>
              <a:rPr lang="hr-HR" dirty="0" smtClean="0">
                <a:solidFill>
                  <a:srgbClr val="DBDF4B"/>
                </a:solidFill>
              </a:rPr>
              <a:t>dogoditi </a:t>
            </a:r>
            <a:r>
              <a:rPr lang="hr-HR" b="1" i="1" dirty="0">
                <a:solidFill>
                  <a:srgbClr val="DBDF4B"/>
                </a:solidFill>
              </a:rPr>
              <a:t>3. rujna 2081</a:t>
            </a:r>
            <a:r>
              <a:rPr lang="hr-HR" b="1" i="1" dirty="0" smtClean="0">
                <a:solidFill>
                  <a:srgbClr val="DBDF4B"/>
                </a:solidFill>
              </a:rPr>
              <a:t>.</a:t>
            </a:r>
            <a:endParaRPr lang="hr-HR" b="1" i="1" dirty="0">
              <a:solidFill>
                <a:srgbClr val="DBDF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DBDF4B"/>
                </a:solidFill>
              </a:rPr>
              <a:t>POMRČINA MJESECA </a:t>
            </a:r>
            <a:endParaRPr lang="hr-HR" b="1" i="1" dirty="0">
              <a:solidFill>
                <a:srgbClr val="DBDF4B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rgbClr val="DBDF4B"/>
                </a:solidFill>
              </a:rPr>
              <a:t>Pomrčina Mjeseca</a:t>
            </a:r>
            <a:r>
              <a:rPr lang="hr-HR" sz="2800" dirty="0">
                <a:solidFill>
                  <a:srgbClr val="DBDF4B"/>
                </a:solidFill>
              </a:rPr>
              <a:t> nastaje ulaskom Mjeseca u Zemljinu sjenu, vidi se s cijele Zemljine noćne polutke, pritom je Mjesec obasjan </a:t>
            </a:r>
            <a:r>
              <a:rPr lang="hr-HR" sz="2800" dirty="0" err="1">
                <a:solidFill>
                  <a:srgbClr val="DBDF4B"/>
                </a:solidFill>
              </a:rPr>
              <a:t>zagasitocrvenom</a:t>
            </a:r>
            <a:r>
              <a:rPr lang="hr-HR" sz="2800" dirty="0">
                <a:solidFill>
                  <a:srgbClr val="DBDF4B"/>
                </a:solidFill>
              </a:rPr>
              <a:t> svjetlošću koja se raspršila prolazeći kroz Zemljinu </a:t>
            </a:r>
            <a:r>
              <a:rPr lang="hr-HR" sz="2800" dirty="0" smtClean="0">
                <a:solidFill>
                  <a:srgbClr val="DBDF4B"/>
                </a:solidFill>
              </a:rPr>
              <a:t>atmosferu.</a:t>
            </a:r>
            <a:endParaRPr lang="hr-HR" sz="2800" dirty="0">
              <a:solidFill>
                <a:srgbClr val="DBDF4B"/>
              </a:solidFill>
            </a:endParaRPr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73016"/>
            <a:ext cx="5076056" cy="304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i="1" dirty="0" smtClean="0">
                <a:solidFill>
                  <a:srgbClr val="DBDF4B"/>
                </a:solidFill>
              </a:rPr>
              <a:t>Kako nastaje pomrčina </a:t>
            </a:r>
            <a:r>
              <a:rPr lang="hr-HR" b="1" i="1" dirty="0" err="1" smtClean="0">
                <a:solidFill>
                  <a:srgbClr val="DBDF4B"/>
                </a:solidFill>
              </a:rPr>
              <a:t>mjesca</a:t>
            </a:r>
            <a:r>
              <a:rPr lang="hr-HR" b="1" i="1" dirty="0" smtClean="0">
                <a:solidFill>
                  <a:srgbClr val="DBDF4B"/>
                </a:solidFill>
              </a:rPr>
              <a:t> ?</a:t>
            </a:r>
            <a:endParaRPr lang="hr-HR" b="1" i="1" dirty="0">
              <a:solidFill>
                <a:srgbClr val="DBDF4B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DBDF4B"/>
                </a:solidFill>
              </a:rPr>
              <a:t> Pomrčina Mjeseca </a:t>
            </a:r>
            <a:r>
              <a:rPr lang="hr-HR" dirty="0">
                <a:solidFill>
                  <a:srgbClr val="DBDF4B"/>
                </a:solidFill>
              </a:rPr>
              <a:t>nastaje kada je Mjesec pun, a </a:t>
            </a:r>
            <a:r>
              <a:rPr lang="hr-HR" dirty="0" smtClean="0">
                <a:solidFill>
                  <a:srgbClr val="DBDF4B"/>
                </a:solidFill>
              </a:rPr>
              <a:t>stožac</a:t>
            </a:r>
            <a:r>
              <a:rPr lang="hr-HR" dirty="0">
                <a:solidFill>
                  <a:srgbClr val="DBDF4B"/>
                </a:solidFill>
              </a:rPr>
              <a:t> </a:t>
            </a:r>
            <a:r>
              <a:rPr lang="hr-HR" dirty="0" smtClean="0">
                <a:solidFill>
                  <a:srgbClr val="DBDF4B"/>
                </a:solidFill>
              </a:rPr>
              <a:t>Zemljine </a:t>
            </a:r>
            <a:r>
              <a:rPr lang="hr-HR" dirty="0">
                <a:solidFill>
                  <a:srgbClr val="DBDF4B"/>
                </a:solidFill>
              </a:rPr>
              <a:t>sjene udaljen je najviše 11° od jednoga Mjesečevog čvora.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33056"/>
            <a:ext cx="76200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DBDF4B"/>
                </a:solidFill>
              </a:rPr>
              <a:t>Vrste Mjesečevih pomrčina </a:t>
            </a:r>
            <a:endParaRPr lang="hr-HR" b="1" dirty="0">
              <a:solidFill>
                <a:srgbClr val="DBDF4B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800" b="1" dirty="0">
                <a:solidFill>
                  <a:srgbClr val="DBDF4B"/>
                </a:solidFill>
              </a:rPr>
              <a:t>Potpunom pomrčinom </a:t>
            </a:r>
            <a:r>
              <a:rPr lang="vi-VN" sz="2800" dirty="0">
                <a:solidFill>
                  <a:srgbClr val="DBDF4B"/>
                </a:solidFill>
              </a:rPr>
              <a:t>Mjeseca nazivamo pojavu kada cijeli Mjesec uđe u Zemljinu sjenu.</a:t>
            </a:r>
            <a:endParaRPr lang="hr-HR" sz="2800" dirty="0">
              <a:solidFill>
                <a:srgbClr val="DBDF4B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08920"/>
            <a:ext cx="3963368" cy="336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21906"/>
            <a:ext cx="8229600" cy="4525963"/>
          </a:xfrm>
        </p:spPr>
        <p:txBody>
          <a:bodyPr/>
          <a:lstStyle/>
          <a:p>
            <a:r>
              <a:rPr lang="hr-HR" b="1" dirty="0" smtClean="0">
                <a:solidFill>
                  <a:srgbClr val="DBDF4B"/>
                </a:solidFill>
              </a:rPr>
              <a:t>Djelomična pomrčina </a:t>
            </a:r>
            <a:r>
              <a:rPr lang="hr-HR" dirty="0" smtClean="0">
                <a:solidFill>
                  <a:srgbClr val="DBDF4B"/>
                </a:solidFill>
              </a:rPr>
              <a:t>je kada samo dio Mjesečevog diska uđe u Zemljinu sjenu.</a:t>
            </a:r>
          </a:p>
          <a:p>
            <a:endParaRPr lang="hr-HR" dirty="0">
              <a:solidFill>
                <a:srgbClr val="DBDF4B"/>
              </a:solidFill>
            </a:endParaRPr>
          </a:p>
          <a:p>
            <a:endParaRPr lang="hr-HR" dirty="0" smtClean="0">
              <a:solidFill>
                <a:srgbClr val="DBDF4B"/>
              </a:solidFill>
            </a:endParaRPr>
          </a:p>
          <a:p>
            <a:endParaRPr lang="hr-HR" dirty="0">
              <a:solidFill>
                <a:srgbClr val="DBDF4B"/>
              </a:solidFill>
            </a:endParaRPr>
          </a:p>
          <a:p>
            <a:endParaRPr lang="hr-HR" dirty="0" smtClean="0">
              <a:solidFill>
                <a:srgbClr val="DBDF4B"/>
              </a:solidFill>
            </a:endParaRPr>
          </a:p>
          <a:p>
            <a:r>
              <a:rPr lang="hr-HR" b="1" dirty="0" smtClean="0">
                <a:solidFill>
                  <a:srgbClr val="DBDF4B"/>
                </a:solidFill>
              </a:rPr>
              <a:t>Pomrčina u polusjeni </a:t>
            </a:r>
            <a:r>
              <a:rPr lang="hr-HR" dirty="0" smtClean="0">
                <a:solidFill>
                  <a:srgbClr val="DBDF4B"/>
                </a:solidFill>
              </a:rPr>
              <a:t>je kada mjesec prolazi samo kroz Zemljinu polusjenu.</a:t>
            </a:r>
            <a:endParaRPr lang="hr-HR" dirty="0">
              <a:solidFill>
                <a:srgbClr val="DBDF4B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8" y="1124744"/>
            <a:ext cx="4166177" cy="216024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514661"/>
            <a:ext cx="4392488" cy="219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112</Words>
  <Application>Microsoft Office PowerPoint</Application>
  <PresentationFormat>Prikaz na zaslonu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Tema sustava Office</vt:lpstr>
      <vt:lpstr>POMRČINA SUNCA I MJESECA</vt:lpstr>
      <vt:lpstr>POMRČINA SUNCA</vt:lpstr>
      <vt:lpstr>Vrste  Sunčevih pomrčina</vt:lpstr>
      <vt:lpstr>PowerPointova prezentacija</vt:lpstr>
      <vt:lpstr>Prva i posljednja potpuna pomrčina sunca </vt:lpstr>
      <vt:lpstr>POMRČINA MJESECA </vt:lpstr>
      <vt:lpstr>Kako nastaje pomrčina mjesca ?</vt:lpstr>
      <vt:lpstr>Vrste Mjesečevih pomrčina 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POMRČINA SUNCA I MJESECA</dc:title>
  <dc:creator>PC</dc:creator>
  <cp:lastModifiedBy>PC</cp:lastModifiedBy>
  <cp:revision>6</cp:revision>
  <dcterms:created xsi:type="dcterms:W3CDTF">2015-04-19T10:17:44Z</dcterms:created>
  <dcterms:modified xsi:type="dcterms:W3CDTF">2015-04-19T11:13:28Z</dcterms:modified>
</cp:coreProperties>
</file>