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5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848A-43AF-403E-954A-C290B35B5200}" type="datetimeFigureOut">
              <a:rPr lang="hr-HR" smtClean="0"/>
              <a:t>9.4.2015.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746B-C3A3-4AA5-8595-FAD8DFD37D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970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848A-43AF-403E-954A-C290B35B5200}" type="datetimeFigureOut">
              <a:rPr lang="hr-HR" smtClean="0"/>
              <a:t>9.4.2015.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746B-C3A3-4AA5-8595-FAD8DFD37D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347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848A-43AF-403E-954A-C290B35B5200}" type="datetimeFigureOut">
              <a:rPr lang="hr-HR" smtClean="0"/>
              <a:t>9.4.2015.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746B-C3A3-4AA5-8595-FAD8DFD37D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667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848A-43AF-403E-954A-C290B35B5200}" type="datetimeFigureOut">
              <a:rPr lang="hr-HR" smtClean="0"/>
              <a:t>9.4.2015.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746B-C3A3-4AA5-8595-FAD8DFD37D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241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848A-43AF-403E-954A-C290B35B5200}" type="datetimeFigureOut">
              <a:rPr lang="hr-HR" smtClean="0"/>
              <a:t>9.4.2015.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746B-C3A3-4AA5-8595-FAD8DFD37D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862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848A-43AF-403E-954A-C290B35B5200}" type="datetimeFigureOut">
              <a:rPr lang="hr-HR" smtClean="0"/>
              <a:t>9.4.2015.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746B-C3A3-4AA5-8595-FAD8DFD37D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6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848A-43AF-403E-954A-C290B35B5200}" type="datetimeFigureOut">
              <a:rPr lang="hr-HR" smtClean="0"/>
              <a:t>9.4.2015.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746B-C3A3-4AA5-8595-FAD8DFD37D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090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848A-43AF-403E-954A-C290B35B5200}" type="datetimeFigureOut">
              <a:rPr lang="hr-HR" smtClean="0"/>
              <a:t>9.4.2015.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746B-C3A3-4AA5-8595-FAD8DFD37D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656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848A-43AF-403E-954A-C290B35B5200}" type="datetimeFigureOut">
              <a:rPr lang="hr-HR" smtClean="0"/>
              <a:t>9.4.2015.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746B-C3A3-4AA5-8595-FAD8DFD37D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237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848A-43AF-403E-954A-C290B35B5200}" type="datetimeFigureOut">
              <a:rPr lang="hr-HR" smtClean="0"/>
              <a:t>9.4.2015.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746B-C3A3-4AA5-8595-FAD8DFD37D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0441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848A-43AF-403E-954A-C290B35B5200}" type="datetimeFigureOut">
              <a:rPr lang="hr-HR" smtClean="0"/>
              <a:t>9.4.2015.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746B-C3A3-4AA5-8595-FAD8DFD37D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604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D848A-43AF-403E-954A-C290B35B5200}" type="datetimeFigureOut">
              <a:rPr lang="hr-HR" smtClean="0"/>
              <a:t>9.4.2015.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1746B-C3A3-4AA5-8595-FAD8DFD37D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81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youtube.com/watch?v=Hab275M5DP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4005064"/>
            <a:ext cx="7772400" cy="1470025"/>
          </a:xfrm>
        </p:spPr>
        <p:txBody>
          <a:bodyPr>
            <a:normAutofit/>
          </a:bodyPr>
          <a:lstStyle/>
          <a:p>
            <a:r>
              <a:rPr lang="hr-HR" sz="6600" b="1" i="1" dirty="0" smtClean="0">
                <a:solidFill>
                  <a:srgbClr val="FFFF00"/>
                </a:solidFill>
              </a:rPr>
              <a:t>CRNE RUPE</a:t>
            </a:r>
            <a:endParaRPr lang="hr-HR" sz="66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4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u="sng" dirty="0" smtClean="0">
                <a:solidFill>
                  <a:srgbClr val="FFFF00"/>
                </a:solidFill>
              </a:rPr>
              <a:t>MINI CRNA RUPA</a:t>
            </a:r>
            <a:endParaRPr lang="hr-HR" b="1" i="1" u="sng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>
                <a:solidFill>
                  <a:srgbClr val="FFFF00"/>
                </a:solidFill>
              </a:rPr>
              <a:t>Mini crna rupa</a:t>
            </a:r>
            <a:r>
              <a:rPr lang="hr-HR" dirty="0">
                <a:solidFill>
                  <a:srgbClr val="FFFF00"/>
                </a:solidFill>
              </a:rPr>
              <a:t> je astronomski fenomen koji zasada postoji samo u teoriji. Za mini crne rupe se smatraju crne rupe koje imaju masu manju od </a:t>
            </a:r>
            <a:r>
              <a:rPr lang="hr-HR" dirty="0" smtClean="0">
                <a:solidFill>
                  <a:srgbClr val="FFFF00"/>
                </a:solidFill>
              </a:rPr>
              <a:t>zvijezde</a:t>
            </a:r>
          </a:p>
          <a:p>
            <a:pPr marL="0" indent="0">
              <a:buNone/>
            </a:pPr>
            <a:endParaRPr lang="hr-HR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Smatra se da ih je otkrio </a:t>
            </a:r>
            <a:r>
              <a:rPr lang="hr-HR" u="sng" dirty="0" err="1">
                <a:solidFill>
                  <a:srgbClr val="FFFF00"/>
                </a:solidFill>
              </a:rPr>
              <a:t>Stephen</a:t>
            </a:r>
            <a:r>
              <a:rPr lang="hr-HR" u="sng" dirty="0">
                <a:solidFill>
                  <a:srgbClr val="FFFF00"/>
                </a:solidFill>
              </a:rPr>
              <a:t> </a:t>
            </a:r>
            <a:r>
              <a:rPr lang="hr-HR" u="sng" dirty="0" err="1" smtClean="0">
                <a:solidFill>
                  <a:srgbClr val="FFFF00"/>
                </a:solidFill>
              </a:rPr>
              <a:t>Hawking</a:t>
            </a:r>
            <a:r>
              <a:rPr lang="hr-HR" u="sng" dirty="0" smtClean="0">
                <a:solidFill>
                  <a:srgbClr val="FFFF00"/>
                </a:solidFill>
              </a:rPr>
              <a:t>  </a:t>
            </a:r>
            <a:r>
              <a:rPr lang="hr-HR" dirty="0" smtClean="0">
                <a:solidFill>
                  <a:srgbClr val="FFFF00"/>
                </a:solidFill>
              </a:rPr>
              <a:t>koji tvrdi </a:t>
            </a:r>
            <a:r>
              <a:rPr lang="hr-HR" dirty="0" smtClean="0">
                <a:solidFill>
                  <a:srgbClr val="FFFF00"/>
                </a:solidFill>
              </a:rPr>
              <a:t>da imaju manju masu od zvijezda</a:t>
            </a:r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6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137" y="4005064"/>
            <a:ext cx="3131629" cy="2408946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6632"/>
            <a:ext cx="3354710" cy="335471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24" y="3308193"/>
            <a:ext cx="3851920" cy="330164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24" y="217852"/>
            <a:ext cx="3851920" cy="28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5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Napravio: Leon </a:t>
            </a:r>
            <a:r>
              <a:rPr lang="hr-HR" dirty="0" err="1" smtClean="0">
                <a:solidFill>
                  <a:srgbClr val="FFFF00"/>
                </a:solidFill>
              </a:rPr>
              <a:t>Valek</a:t>
            </a:r>
            <a:r>
              <a:rPr lang="hr-HR" dirty="0" smtClean="0">
                <a:solidFill>
                  <a:srgbClr val="FFFF00"/>
                </a:solidFill>
              </a:rPr>
              <a:t> 8.b</a:t>
            </a:r>
            <a:endParaRPr lang="hr-HR" dirty="0">
              <a:solidFill>
                <a:srgbClr val="FFFF00"/>
              </a:solidFill>
            </a:endParaRPr>
          </a:p>
        </p:txBody>
      </p:sp>
      <p:pic>
        <p:nvPicPr>
          <p:cNvPr id="4" name="Slika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53648"/>
            <a:ext cx="4877550" cy="344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rgbClr val="FFFF00"/>
                </a:solidFill>
              </a:rPr>
              <a:t>- </a:t>
            </a:r>
            <a:r>
              <a:rPr lang="hr-HR" b="1" i="1" dirty="0">
                <a:solidFill>
                  <a:srgbClr val="FFFF00"/>
                </a:solidFill>
              </a:rPr>
              <a:t>Crna rupa</a:t>
            </a:r>
            <a:r>
              <a:rPr lang="hr-HR" dirty="0">
                <a:solidFill>
                  <a:srgbClr val="FFFF00"/>
                </a:solidFill>
              </a:rPr>
              <a:t> ili </a:t>
            </a:r>
            <a:r>
              <a:rPr lang="hr-HR" dirty="0" smtClean="0">
                <a:solidFill>
                  <a:srgbClr val="FFFF00"/>
                </a:solidFill>
              </a:rPr>
              <a:t>poznatije zvana </a:t>
            </a:r>
            <a:r>
              <a:rPr lang="hr-HR" b="1" i="1" dirty="0" err="1">
                <a:solidFill>
                  <a:srgbClr val="FFFF00"/>
                </a:solidFill>
              </a:rPr>
              <a:t>B</a:t>
            </a:r>
            <a:r>
              <a:rPr lang="hr-HR" b="1" i="1" dirty="0" err="1" smtClean="0">
                <a:solidFill>
                  <a:srgbClr val="FFFF00"/>
                </a:solidFill>
              </a:rPr>
              <a:t>lack</a:t>
            </a:r>
            <a:r>
              <a:rPr lang="hr-HR" b="1" i="1" dirty="0" smtClean="0">
                <a:solidFill>
                  <a:srgbClr val="FFFF00"/>
                </a:solidFill>
              </a:rPr>
              <a:t> hole </a:t>
            </a:r>
            <a:r>
              <a:rPr lang="hr-HR" dirty="0" smtClean="0">
                <a:solidFill>
                  <a:srgbClr val="FFFF00"/>
                </a:solidFill>
              </a:rPr>
              <a:t>je</a:t>
            </a:r>
            <a:r>
              <a:rPr lang="hr-HR" dirty="0">
                <a:solidFill>
                  <a:srgbClr val="FFFF00"/>
                </a:solidFill>
              </a:rPr>
              <a:t> nebesko tijelo čija je druga kozmička brzina veća od brzine svjetlosti tako da </a:t>
            </a:r>
            <a:r>
              <a:rPr lang="hr-HR" dirty="0" smtClean="0">
                <a:solidFill>
                  <a:srgbClr val="FFFF00"/>
                </a:solidFill>
              </a:rPr>
              <a:t>je </a:t>
            </a:r>
            <a:r>
              <a:rPr lang="hr-HR" dirty="0">
                <a:solidFill>
                  <a:srgbClr val="FFFF00"/>
                </a:solidFill>
              </a:rPr>
              <a:t>ni svjetlost ne može napustiti.</a:t>
            </a:r>
          </a:p>
        </p:txBody>
      </p:sp>
    </p:spTree>
    <p:extLst>
      <p:ext uri="{BB962C8B-B14F-4D97-AF65-F5344CB8AC3E}">
        <p14:creationId xmlns:p14="http://schemas.microsoft.com/office/powerpoint/2010/main" val="79666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052896"/>
            <a:ext cx="8229600" cy="4525963"/>
          </a:xfrm>
        </p:spPr>
        <p:txBody>
          <a:bodyPr/>
          <a:lstStyle/>
          <a:p>
            <a:r>
              <a:rPr lang="hr-HR" sz="2800" dirty="0">
                <a:solidFill>
                  <a:srgbClr val="FFFF00"/>
                </a:solidFill>
              </a:rPr>
              <a:t>Jedna od teorija koja opisuje crne rupe je i </a:t>
            </a:r>
            <a:r>
              <a:rPr lang="hr-HR" sz="2800" b="1" i="1" dirty="0">
                <a:solidFill>
                  <a:srgbClr val="FFFF00"/>
                </a:solidFill>
              </a:rPr>
              <a:t>Einsteinova Opća teorija relativnosti</a:t>
            </a:r>
            <a:r>
              <a:rPr lang="hr-HR" sz="2800" b="1" i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hr-HR" sz="2800" dirty="0">
                <a:solidFill>
                  <a:srgbClr val="FFFF00"/>
                </a:solidFill>
              </a:rPr>
              <a:t>Ona govori da masa zakrivljuje </a:t>
            </a:r>
            <a:r>
              <a:rPr lang="hr-HR" sz="2800" dirty="0" err="1">
                <a:solidFill>
                  <a:srgbClr val="FFFF00"/>
                </a:solidFill>
              </a:rPr>
              <a:t>prostorvrijeme</a:t>
            </a:r>
            <a:r>
              <a:rPr lang="hr-HR" sz="2800" dirty="0">
                <a:solidFill>
                  <a:srgbClr val="FFFF00"/>
                </a:solidFill>
              </a:rPr>
              <a:t>, i da što veću masu neko tijelo ima, to mu je gravitacija </a:t>
            </a:r>
            <a:r>
              <a:rPr lang="hr-HR" sz="2800" dirty="0" smtClean="0">
                <a:solidFill>
                  <a:srgbClr val="FFFF00"/>
                </a:solidFill>
              </a:rPr>
              <a:t>veća</a:t>
            </a:r>
          </a:p>
          <a:p>
            <a:endParaRPr lang="hr-HR" sz="2800" b="1" i="1" dirty="0">
              <a:solidFill>
                <a:srgbClr val="FFC000"/>
              </a:solidFill>
            </a:endParaRPr>
          </a:p>
          <a:p>
            <a:endParaRPr lang="hr-HR" sz="2800" b="1" i="1" dirty="0" smtClean="0">
              <a:solidFill>
                <a:srgbClr val="FFC000"/>
              </a:solidFill>
            </a:endParaRPr>
          </a:p>
          <a:p>
            <a:endParaRPr lang="hr-HR" sz="2800" b="1" i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hr-HR" dirty="0">
              <a:solidFill>
                <a:srgbClr val="FFC0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89040"/>
            <a:ext cx="3240742" cy="69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0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52596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00"/>
                </a:solidFill>
              </a:rPr>
              <a:t> Crne rupe se smatraju najgušćim, a time i najmasivnijim objektima u svemiru, dakle, njihova je gravitacija najveća. One toliko zakrivljuju prostor da im čak ni </a:t>
            </a:r>
            <a:r>
              <a:rPr lang="hr-HR" dirty="0" smtClean="0">
                <a:solidFill>
                  <a:srgbClr val="FFFF00"/>
                </a:solidFill>
              </a:rPr>
              <a:t>svjetlost ne </a:t>
            </a:r>
            <a:r>
              <a:rPr lang="hr-HR" dirty="0">
                <a:solidFill>
                  <a:srgbClr val="FFFF00"/>
                </a:solidFill>
              </a:rPr>
              <a:t>može pobjeći.</a:t>
            </a:r>
          </a:p>
        </p:txBody>
      </p:sp>
    </p:spTree>
    <p:extLst>
      <p:ext uri="{BB962C8B-B14F-4D97-AF65-F5344CB8AC3E}">
        <p14:creationId xmlns:p14="http://schemas.microsoft.com/office/powerpoint/2010/main" val="175742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54157"/>
            <a:ext cx="3491880" cy="261891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11" y="3717032"/>
            <a:ext cx="3817408" cy="214424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5541"/>
            <a:ext cx="4252140" cy="2873624"/>
          </a:xfrm>
          <a:prstGeom prst="rect">
            <a:avLst/>
          </a:prstGeom>
        </p:spPr>
      </p:pic>
      <p:pic>
        <p:nvPicPr>
          <p:cNvPr id="9" name="Rezervirano mjesto sadržaja 8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90" y="481878"/>
            <a:ext cx="4464918" cy="2458495"/>
          </a:xfrm>
        </p:spPr>
      </p:pic>
    </p:spTree>
    <p:extLst>
      <p:ext uri="{BB962C8B-B14F-4D97-AF65-F5344CB8AC3E}">
        <p14:creationId xmlns:p14="http://schemas.microsoft.com/office/powerpoint/2010/main" val="15663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b="1" i="1" dirty="0" smtClean="0">
                <a:solidFill>
                  <a:srgbClr val="FFFF00"/>
                </a:solidFill>
              </a:rPr>
              <a:t> Crne rupe se dijele na tri skupine:</a:t>
            </a:r>
          </a:p>
          <a:p>
            <a:pPr marL="457200" indent="-457200">
              <a:buAutoNum type="arabicPeriod"/>
            </a:pPr>
            <a:r>
              <a:rPr lang="hr-HR" sz="2400" b="1" i="1" u="sng" dirty="0" smtClean="0">
                <a:solidFill>
                  <a:srgbClr val="FFFF00"/>
                </a:solidFill>
              </a:rPr>
              <a:t>Crne rupa(jama) </a:t>
            </a:r>
            <a:r>
              <a:rPr lang="hr-HR" sz="2400" dirty="0">
                <a:solidFill>
                  <a:srgbClr val="FFFF00"/>
                </a:solidFill>
              </a:rPr>
              <a:t>s većom gustoćom od granične. Npr. za gustoću protona od 3,2×10</a:t>
            </a:r>
            <a:r>
              <a:rPr lang="hr-HR" sz="2400" baseline="30000" dirty="0">
                <a:solidFill>
                  <a:srgbClr val="FFFF00"/>
                </a:solidFill>
              </a:rPr>
              <a:t>18</a:t>
            </a:r>
            <a:r>
              <a:rPr lang="hr-HR" sz="2400" dirty="0">
                <a:solidFill>
                  <a:srgbClr val="FFFF00"/>
                </a:solidFill>
              </a:rPr>
              <a:t> kg/m</a:t>
            </a:r>
            <a:r>
              <a:rPr lang="hr-HR" sz="2400" baseline="30000" dirty="0">
                <a:solidFill>
                  <a:srgbClr val="FFFF00"/>
                </a:solidFill>
              </a:rPr>
              <a:t>3</a:t>
            </a:r>
            <a:r>
              <a:rPr lang="hr-HR" sz="2400" dirty="0">
                <a:solidFill>
                  <a:srgbClr val="FFFF00"/>
                </a:solidFill>
              </a:rPr>
              <a:t> , polumjer je najmanje 7 km, a masa je barem 2,43 puta veća od mase Sunca</a:t>
            </a:r>
            <a:r>
              <a:rPr lang="hr-HR" sz="2400" dirty="0" smtClean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hr-HR" sz="2400" b="1" i="1" u="sng" dirty="0" err="1">
                <a:solidFill>
                  <a:srgbClr val="FFFF00"/>
                </a:solidFill>
              </a:rPr>
              <a:t>Supermasivne</a:t>
            </a:r>
            <a:r>
              <a:rPr lang="hr-HR" sz="2400" b="1" i="1" u="sng" dirty="0">
                <a:solidFill>
                  <a:srgbClr val="FFFF00"/>
                </a:solidFill>
              </a:rPr>
              <a:t> crne rupe</a:t>
            </a:r>
            <a:r>
              <a:rPr lang="hr-HR" sz="2400" dirty="0">
                <a:solidFill>
                  <a:srgbClr val="FFFF00"/>
                </a:solidFill>
              </a:rPr>
              <a:t> s manjom gustoćom od granične. Npr. za gustoću Zemlje od oko 5500 kg/m</a:t>
            </a:r>
            <a:r>
              <a:rPr lang="hr-HR" sz="2400" baseline="30000" dirty="0">
                <a:solidFill>
                  <a:srgbClr val="FFFF00"/>
                </a:solidFill>
              </a:rPr>
              <a:t>3</a:t>
            </a:r>
            <a:r>
              <a:rPr lang="hr-HR" sz="2400" dirty="0">
                <a:solidFill>
                  <a:srgbClr val="FFFF00"/>
                </a:solidFill>
              </a:rPr>
              <a:t> polumjer iznosi najmanje 170 milijuna km, a masa barem 1,15×10</a:t>
            </a:r>
            <a:r>
              <a:rPr lang="hr-HR" sz="2400" baseline="30000" dirty="0">
                <a:solidFill>
                  <a:srgbClr val="FFFF00"/>
                </a:solidFill>
              </a:rPr>
              <a:t>38</a:t>
            </a:r>
            <a:r>
              <a:rPr lang="hr-HR" sz="2400" dirty="0">
                <a:solidFill>
                  <a:srgbClr val="FFFF00"/>
                </a:solidFill>
              </a:rPr>
              <a:t> kg (58,5 milijuna puta veća od mase Sunca</a:t>
            </a:r>
            <a:r>
              <a:rPr lang="hr-HR" sz="2400" dirty="0" smtClean="0">
                <a:solidFill>
                  <a:srgbClr val="FFFF00"/>
                </a:solidFill>
              </a:rPr>
              <a:t>).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pl-PL" sz="2400" b="1" i="1" u="sng" dirty="0">
                <a:solidFill>
                  <a:srgbClr val="FFFF00"/>
                </a:solidFill>
              </a:rPr>
              <a:t>Mini crna rupa </a:t>
            </a:r>
            <a:r>
              <a:rPr lang="pl-PL" sz="2400" dirty="0">
                <a:solidFill>
                  <a:srgbClr val="FFFF00"/>
                </a:solidFill>
              </a:rPr>
              <a:t>s masom manjom od zvjezdane.</a:t>
            </a:r>
          </a:p>
          <a:p>
            <a:pPr marL="457200" indent="-457200">
              <a:buFont typeface="Arial" pitchFamily="34" charset="0"/>
              <a:buAutoNum type="arabicPeriod"/>
            </a:pPr>
            <a:endParaRPr lang="hr-HR" sz="2400" dirty="0">
              <a:solidFill>
                <a:srgbClr val="FFFF00"/>
              </a:solidFill>
            </a:endParaRPr>
          </a:p>
          <a:p>
            <a:pPr marL="457200" indent="-457200">
              <a:buAutoNum type="arabicPeriod"/>
            </a:pPr>
            <a:endParaRPr lang="hr-HR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hr-HR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01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u="sng" dirty="0" smtClean="0">
                <a:solidFill>
                  <a:srgbClr val="FFFF00"/>
                </a:solidFill>
              </a:rPr>
              <a:t>SUPERMASIVNE CRNE RUPE</a:t>
            </a:r>
            <a:endParaRPr lang="hr-HR" b="1" i="1" u="sng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err="1">
                <a:solidFill>
                  <a:srgbClr val="FFFF00"/>
                </a:solidFill>
              </a:rPr>
              <a:t>Supermasivne</a:t>
            </a:r>
            <a:r>
              <a:rPr lang="hr-HR" b="1" dirty="0">
                <a:solidFill>
                  <a:srgbClr val="FFFF00"/>
                </a:solidFill>
              </a:rPr>
              <a:t> crne rupe</a:t>
            </a:r>
            <a:r>
              <a:rPr lang="hr-HR" dirty="0">
                <a:solidFill>
                  <a:srgbClr val="FFFF00"/>
                </a:solidFill>
              </a:rPr>
              <a:t> su vrsta </a:t>
            </a:r>
            <a:r>
              <a:rPr lang="hr-HR" dirty="0" smtClean="0">
                <a:solidFill>
                  <a:srgbClr val="FFFF00"/>
                </a:solidFill>
              </a:rPr>
              <a:t>crnih rupa</a:t>
            </a:r>
            <a:r>
              <a:rPr lang="hr-HR" dirty="0">
                <a:solidFill>
                  <a:srgbClr val="FFFF00"/>
                </a:solidFill>
              </a:rPr>
              <a:t> koje su izrazito velike u promjeru i izrazito </a:t>
            </a:r>
            <a:r>
              <a:rPr lang="hr-HR" dirty="0" smtClean="0">
                <a:solidFill>
                  <a:srgbClr val="FFFF00"/>
                </a:solidFill>
              </a:rPr>
              <a:t>teške.</a:t>
            </a:r>
          </a:p>
          <a:p>
            <a:endParaRPr lang="hr-HR" dirty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Ta vrsta </a:t>
            </a:r>
            <a:r>
              <a:rPr lang="hr-HR" dirty="0" err="1" smtClean="0">
                <a:solidFill>
                  <a:srgbClr val="FFFF00"/>
                </a:solidFill>
              </a:rPr>
              <a:t>predstavljaja</a:t>
            </a:r>
            <a:r>
              <a:rPr lang="hr-HR" dirty="0" smtClean="0">
                <a:solidFill>
                  <a:srgbClr val="FFFF00"/>
                </a:solidFill>
              </a:rPr>
              <a:t> najveće i najmasivnije astronomske objekte koje postoje u svemiru.</a:t>
            </a:r>
          </a:p>
          <a:p>
            <a:pPr marL="0" indent="0">
              <a:buNone/>
            </a:pPr>
            <a:endParaRPr lang="hr-HR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1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>
                <a:solidFill>
                  <a:srgbClr val="FFFF00"/>
                </a:solidFill>
              </a:rPr>
              <a:t> Procjene govore da se njihova masa kreće između sto tisuća i </a:t>
            </a:r>
            <a:r>
              <a:rPr lang="vi-VN" dirty="0" smtClean="0">
                <a:solidFill>
                  <a:srgbClr val="FFFF00"/>
                </a:solidFill>
              </a:rPr>
              <a:t>milijardu</a:t>
            </a:r>
            <a:r>
              <a:rPr lang="hr-HR" dirty="0" smtClean="0">
                <a:solidFill>
                  <a:srgbClr val="FFFF00"/>
                </a:solidFill>
              </a:rPr>
              <a:t> </a:t>
            </a:r>
            <a:r>
              <a:rPr lang="vi-VN" dirty="0" smtClean="0">
                <a:solidFill>
                  <a:srgbClr val="FFFF00"/>
                </a:solidFill>
              </a:rPr>
              <a:t>sunčevih masa</a:t>
            </a:r>
            <a:r>
              <a:rPr lang="hr-HR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endParaRPr lang="hr-HR" dirty="0" smtClean="0">
              <a:solidFill>
                <a:srgbClr val="FFFF00"/>
              </a:solidFill>
            </a:endParaRPr>
          </a:p>
          <a:p>
            <a:r>
              <a:rPr lang="vi-VN" dirty="0">
                <a:solidFill>
                  <a:srgbClr val="FFFF00"/>
                </a:solidFill>
              </a:rPr>
              <a:t>Najvažnija svojstva supermasivne crne rupe su masa, rotacija, naboj, Schwarzschildov polumjer, horizont događaja i singularnost</a:t>
            </a:r>
            <a:r>
              <a:rPr lang="vi-VN" dirty="0" smtClean="0">
                <a:solidFill>
                  <a:srgbClr val="FFFF00"/>
                </a:solidFill>
              </a:rPr>
              <a:t>.</a:t>
            </a:r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7"/>
            <a:ext cx="4476750" cy="290132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77072"/>
            <a:ext cx="3774554" cy="253325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6" y="620688"/>
            <a:ext cx="3806676" cy="29013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84106"/>
            <a:ext cx="4201649" cy="271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56</Words>
  <Application>Microsoft Office PowerPoint</Application>
  <PresentationFormat>Prikaz na zaslonu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Tema sustava Office</vt:lpstr>
      <vt:lpstr>CRNE RUPE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SUPERMASIVNE CRNE RUPE</vt:lpstr>
      <vt:lpstr>PowerPointova prezentacija</vt:lpstr>
      <vt:lpstr>PowerPointova prezentacija</vt:lpstr>
      <vt:lpstr>MINI CRNA RUPA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CRNE RUPE</dc:title>
  <dc:creator>PC</dc:creator>
  <cp:lastModifiedBy>Sanja</cp:lastModifiedBy>
  <cp:revision>7</cp:revision>
  <dcterms:created xsi:type="dcterms:W3CDTF">2015-03-24T20:09:33Z</dcterms:created>
  <dcterms:modified xsi:type="dcterms:W3CDTF">2015-04-09T08:59:09Z</dcterms:modified>
</cp:coreProperties>
</file>