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DC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88" d="100"/>
          <a:sy n="88" d="100"/>
        </p:scale>
        <p:origin x="-11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3FE2E-622C-4936-BC1F-43D4F6A852C6}" type="datetimeFigureOut">
              <a:rPr lang="hr-HR" smtClean="0"/>
              <a:pPr/>
              <a:t>7.3.2013.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E3ECA-D2E5-43A1-94F7-F1AC5542EC6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D6D7-DDF7-4B5F-AAD8-02822F60BB37}" type="datetimeFigureOut">
              <a:rPr lang="hr-HR" smtClean="0"/>
              <a:pPr/>
              <a:t>7.3.2013.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6735-C6D3-4823-BA32-9C06477EDEF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D6D7-DDF7-4B5F-AAD8-02822F60BB37}" type="datetimeFigureOut">
              <a:rPr lang="hr-HR" smtClean="0"/>
              <a:pPr/>
              <a:t>7.3.2013.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6735-C6D3-4823-BA32-9C06477EDEF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D6D7-DDF7-4B5F-AAD8-02822F60BB37}" type="datetimeFigureOut">
              <a:rPr lang="hr-HR" smtClean="0"/>
              <a:pPr/>
              <a:t>7.3.2013.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6735-C6D3-4823-BA32-9C06477EDEF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D6D7-DDF7-4B5F-AAD8-02822F60BB37}" type="datetimeFigureOut">
              <a:rPr lang="hr-HR" smtClean="0"/>
              <a:pPr/>
              <a:t>7.3.2013.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6735-C6D3-4823-BA32-9C06477EDEF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D6D7-DDF7-4B5F-AAD8-02822F60BB37}" type="datetimeFigureOut">
              <a:rPr lang="hr-HR" smtClean="0"/>
              <a:pPr/>
              <a:t>7.3.2013.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6735-C6D3-4823-BA32-9C06477EDEF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D6D7-DDF7-4B5F-AAD8-02822F60BB37}" type="datetimeFigureOut">
              <a:rPr lang="hr-HR" smtClean="0"/>
              <a:pPr/>
              <a:t>7.3.2013.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6735-C6D3-4823-BA32-9C06477EDEF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D6D7-DDF7-4B5F-AAD8-02822F60BB37}" type="datetimeFigureOut">
              <a:rPr lang="hr-HR" smtClean="0"/>
              <a:pPr/>
              <a:t>7.3.2013.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6735-C6D3-4823-BA32-9C06477EDEF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D6D7-DDF7-4B5F-AAD8-02822F60BB37}" type="datetimeFigureOut">
              <a:rPr lang="hr-HR" smtClean="0"/>
              <a:pPr/>
              <a:t>7.3.2013.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6735-C6D3-4823-BA32-9C06477EDEF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D6D7-DDF7-4B5F-AAD8-02822F60BB37}" type="datetimeFigureOut">
              <a:rPr lang="hr-HR" smtClean="0"/>
              <a:pPr/>
              <a:t>7.3.2013.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6735-C6D3-4823-BA32-9C06477EDEF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D6D7-DDF7-4B5F-AAD8-02822F60BB37}" type="datetimeFigureOut">
              <a:rPr lang="hr-HR" smtClean="0"/>
              <a:pPr/>
              <a:t>7.3.2013.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6735-C6D3-4823-BA32-9C06477EDEF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D6D7-DDF7-4B5F-AAD8-02822F60BB37}" type="datetimeFigureOut">
              <a:rPr lang="hr-HR" smtClean="0"/>
              <a:pPr/>
              <a:t>7.3.2013.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6735-C6D3-4823-BA32-9C06477EDEF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0D6D7-DDF7-4B5F-AAD8-02822F60BB37}" type="datetimeFigureOut">
              <a:rPr lang="hr-HR" smtClean="0"/>
              <a:pPr/>
              <a:t>7.3.2013.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F6735-C6D3-4823-BA32-9C06477EDEF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cenik05\Desktop\Haribo\Robbie%20Wiliams%20-%20Candy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www.google.hr/url?sa=f&amp;rct=j&amp;url=http://www.haribo.com/&amp;q=haribo&amp;ei=lHU4UYKVHcio0AWJ2oGoCA&amp;usg=AFQjCNGNBDpeBpZEybR6OI_ytJNxg9qpG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haribo bea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092280" y="2204864"/>
            <a:ext cx="1905000" cy="3267075"/>
          </a:xfrm>
        </p:spPr>
      </p:pic>
      <p:sp>
        <p:nvSpPr>
          <p:cNvPr id="6" name="Pravokutnik 5"/>
          <p:cNvSpPr/>
          <p:nvPr/>
        </p:nvSpPr>
        <p:spPr>
          <a:xfrm>
            <a:off x="251520" y="2132856"/>
            <a:ext cx="8424935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500" dirty="0" smtClean="0">
                <a:solidFill>
                  <a:srgbClr val="FF0000"/>
                </a:solidFill>
              </a:rPr>
              <a:t>HARIBO</a:t>
            </a:r>
            <a:endParaRPr lang="hr-HR" sz="16500" dirty="0"/>
          </a:p>
        </p:txBody>
      </p:sp>
      <p:pic>
        <p:nvPicPr>
          <p:cNvPr id="5" name="Robbie Wiliams - Cand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Čuvar mjesta teksta 4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4040188" cy="639762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  JAGODE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9" name="Čuvar mjesta sadržaja 8" descr="HARIBO-Bananas-100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02356" y="2864594"/>
            <a:ext cx="3041644" cy="3993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Čuvar mjesta teksta 6"/>
          <p:cNvSpPr>
            <a:spLocks noGrp="1"/>
          </p:cNvSpPr>
          <p:nvPr>
            <p:ph type="body" sz="quarter" idx="3"/>
          </p:nvPr>
        </p:nvSpPr>
        <p:spPr>
          <a:xfrm>
            <a:off x="4860032" y="188640"/>
            <a:ext cx="4041775" cy="639762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BANANE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0" name="Čuvar mjesta sadržaja 9" descr="haribobananasdose120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419872" y="3833664"/>
            <a:ext cx="252028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 descr="2663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836712"/>
            <a:ext cx="2850564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908720"/>
            <a:ext cx="226017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 descr="images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754477"/>
            <a:ext cx="2808312" cy="2103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 descr="images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836712"/>
            <a:ext cx="2755378" cy="2063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 descr="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221088"/>
            <a:ext cx="3161928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Čuvar mjesta teksta 4"/>
          <p:cNvSpPr>
            <a:spLocks noGrp="1"/>
          </p:cNvSpPr>
          <p:nvPr>
            <p:ph type="body" idx="1"/>
          </p:nvPr>
        </p:nvSpPr>
        <p:spPr>
          <a:xfrm>
            <a:off x="395536" y="260648"/>
            <a:ext cx="4040188" cy="639762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   KISELI S‘GHETTI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9" name="Čuvar mjesta sadržaja 8" descr="gummy_rasp_red_blac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08104" y="4121696"/>
            <a:ext cx="363589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Čuvar mjesta teksta 6"/>
          <p:cNvSpPr>
            <a:spLocks noGrp="1"/>
          </p:cNvSpPr>
          <p:nvPr>
            <p:ph type="body" sz="quarter" idx="3"/>
          </p:nvPr>
        </p:nvSpPr>
        <p:spPr>
          <a:xfrm>
            <a:off x="4716016" y="260648"/>
            <a:ext cx="4041775" cy="639762"/>
          </a:xfrm>
        </p:spPr>
        <p:txBody>
          <a:bodyPr/>
          <a:lstStyle/>
          <a:p>
            <a:r>
              <a:rPr lang="hr-HR" dirty="0" smtClean="0"/>
              <a:t>                  </a:t>
            </a:r>
            <a:r>
              <a:rPr lang="hr-HR" dirty="0" smtClean="0">
                <a:solidFill>
                  <a:srgbClr val="FF0000"/>
                </a:solidFill>
              </a:rPr>
              <a:t>MALINE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0" name="Čuvar mjesta sadržaja 9" descr="haribo_lassooos__11745_zoom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0" y="4149080"/>
            <a:ext cx="3203848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 descr="images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1124744"/>
            <a:ext cx="3076750" cy="299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 descr="images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764704"/>
            <a:ext cx="2843808" cy="3397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 descr="images (4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980728"/>
            <a:ext cx="3059832" cy="3224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Čuvar mjesta teksta 4"/>
          <p:cNvSpPr>
            <a:spLocks noGrp="1"/>
          </p:cNvSpPr>
          <p:nvPr>
            <p:ph type="body" idx="1"/>
          </p:nvPr>
        </p:nvSpPr>
        <p:spPr>
          <a:xfrm>
            <a:off x="2051720" y="332656"/>
            <a:ext cx="4040188" cy="639762"/>
          </a:xfrm>
        </p:spPr>
        <p:txBody>
          <a:bodyPr/>
          <a:lstStyle/>
          <a:p>
            <a:pPr algn="ctr"/>
            <a:r>
              <a:rPr lang="hr-HR" dirty="0" smtClean="0"/>
              <a:t> </a:t>
            </a:r>
            <a:r>
              <a:rPr lang="hr-HR" dirty="0" smtClean="0">
                <a:solidFill>
                  <a:srgbClr val="FF0000"/>
                </a:solidFill>
              </a:rPr>
              <a:t>GOLD-BEARS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6" name="Čuvar mjesta sadržaja 5"/>
          <p:cNvSpPr>
            <a:spLocks noGrp="1"/>
          </p:cNvSpPr>
          <p:nvPr>
            <p:ph sz="half" idx="2"/>
          </p:nvPr>
        </p:nvSpPr>
        <p:spPr>
          <a:xfrm>
            <a:off x="457200" y="1124744"/>
            <a:ext cx="8291264" cy="5544616"/>
          </a:xfrm>
        </p:spPr>
        <p:txBody>
          <a:bodyPr/>
          <a:lstStyle/>
          <a:p>
            <a:r>
              <a:rPr lang="hr-HR" dirty="0" smtClean="0"/>
              <a:t>Su najpoznatije Haribo bombone , koje su donedavno slavile svoj  90 rođendan.</a:t>
            </a:r>
            <a:endParaRPr lang="hr-HR" dirty="0"/>
          </a:p>
        </p:txBody>
      </p:sp>
      <p:pic>
        <p:nvPicPr>
          <p:cNvPr id="13" name="Slika 12" descr="30155_goldba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556792"/>
            <a:ext cx="3131840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 descr="9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221088"/>
            <a:ext cx="2588306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 descr="images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844824"/>
            <a:ext cx="2520280" cy="2514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Slika 15" descr="images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1484784"/>
            <a:ext cx="2609081" cy="2691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Slika 16" descr="219996-preview-pressemitteilung-seit-90-jahren-weltweit-in-aller-munde-das-kultprodukt-haribo-goldbaeren-feiert-geburtstag-bil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222507"/>
            <a:ext cx="3672408" cy="2635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 dirty="0" smtClean="0">
                <a:solidFill>
                  <a:srgbClr val="FF0000"/>
                </a:solidFill>
              </a:rPr>
              <a:t>MAOAM</a:t>
            </a:r>
            <a:endParaRPr lang="hr-HR" sz="6600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hr-HR" dirty="0" smtClean="0"/>
              <a:t>Maoam je ključna marka Hariba u Velikoj Britaniji.Također je poznata po proizvodnji slatkiša.</a:t>
            </a:r>
          </a:p>
          <a:p>
            <a:r>
              <a:rPr lang="hr-HR" dirty="0" smtClean="0"/>
              <a:t>Oni su bili u jednoj fazi distributer Pez proizvoda u Velikoj Britaniji, ali to više nije slučaj.</a:t>
            </a:r>
            <a:endParaRPr lang="hr-HR" dirty="0"/>
          </a:p>
        </p:txBody>
      </p:sp>
      <p:pic>
        <p:nvPicPr>
          <p:cNvPr id="4" name="Slika 3" descr="images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719173"/>
            <a:ext cx="2710805" cy="3138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images 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52400"/>
            <a:ext cx="3915519" cy="260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images (1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4220364"/>
            <a:ext cx="2160240" cy="263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MAOAM  PINBALLS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9" name="Čuvar mjesta sadržaja 8" descr="133836993_haribo-maoam-cola-kracher-300-stck-eb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73016"/>
            <a:ext cx="3048000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Čuvar mjesta teksta 4"/>
          <p:cNvSpPr>
            <a:spLocks noGrp="1"/>
          </p:cNvSpPr>
          <p:nvPr>
            <p:ph type="body" idx="4294967295"/>
          </p:nvPr>
        </p:nvSpPr>
        <p:spPr>
          <a:xfrm>
            <a:off x="467544" y="1484784"/>
            <a:ext cx="8280920" cy="50400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3600" dirty="0" smtClean="0"/>
              <a:t>Ova mala žvakaća stvorenja su dostupna u okusima:cole,jabuke,jagode,naranče itd.</a:t>
            </a:r>
            <a:endParaRPr lang="hr-HR" sz="3600" dirty="0"/>
          </a:p>
        </p:txBody>
      </p:sp>
      <p:pic>
        <p:nvPicPr>
          <p:cNvPr id="10" name="Čuvar mjesta sadržaja 9" descr="images (1)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351282" y="3125912"/>
            <a:ext cx="2469190" cy="373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 descr="haribo-maoam-pinballs-kaubonbons-14-packung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564904"/>
            <a:ext cx="2380692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 descr="images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4714875"/>
            <a:ext cx="3096344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MAOAM STRIPES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hr-HR" dirty="0" smtClean="0"/>
              <a:t>Za Maoam Stripes su karakteristični pravi voćni okusi i mekanost.</a:t>
            </a:r>
            <a:endParaRPr lang="hr-HR" dirty="0"/>
          </a:p>
        </p:txBody>
      </p:sp>
      <p:pic>
        <p:nvPicPr>
          <p:cNvPr id="4" name="Slika 3" descr="61ojZT-08-L._SL500_SS50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68960"/>
            <a:ext cx="3563888" cy="356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356992"/>
            <a:ext cx="282770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haribo-maoam-stripes-fruity-chew-0Rx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0870" y="2924944"/>
            <a:ext cx="2913130" cy="370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solidFill>
                  <a:srgbClr val="FF0000"/>
                </a:solidFill>
              </a:rPr>
              <a:t>HARIBO SLOGAN!</a:t>
            </a:r>
            <a:endParaRPr lang="hr-HR" sz="6000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Croatian:</a:t>
            </a:r>
            <a:r>
              <a:rPr lang="hr-HR" i="1" dirty="0" smtClean="0"/>
              <a:t>Haribo veseli sve, i veliku i malu djecu!</a:t>
            </a:r>
          </a:p>
          <a:p>
            <a:r>
              <a:rPr lang="hr-HR" i="1" dirty="0" smtClean="0"/>
              <a:t>English:</a:t>
            </a:r>
            <a:r>
              <a:rPr lang="en-US" i="1" dirty="0" err="1" smtClean="0"/>
              <a:t>Haribo</a:t>
            </a:r>
            <a:r>
              <a:rPr lang="en-US" i="1" dirty="0" smtClean="0"/>
              <a:t> makes everyone happy, grown-ups and little kid</a:t>
            </a:r>
            <a:r>
              <a:rPr lang="hr-HR" i="1" dirty="0" smtClean="0"/>
              <a:t>s!</a:t>
            </a:r>
            <a:endParaRPr lang="hr-HR" i="1" dirty="0"/>
          </a:p>
        </p:txBody>
      </p:sp>
      <p:pic>
        <p:nvPicPr>
          <p:cNvPr id="4" name="Slika 3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5930" y="3573016"/>
            <a:ext cx="4280870" cy="3097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Haribo13_1851196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5024"/>
            <a:ext cx="4558815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Tko je izmislio HARIBO bombone?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5" name="Akcijski gumb: Prilagođeno 4">
            <a:hlinkClick r:id="rId2" action="ppaction://hlinksldjump" highlightClick="1"/>
          </p:cNvPr>
          <p:cNvSpPr/>
          <p:nvPr/>
        </p:nvSpPr>
        <p:spPr>
          <a:xfrm>
            <a:off x="2915816" y="1700808"/>
            <a:ext cx="2952328" cy="11521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 smtClean="0"/>
              <a:t>Hans</a:t>
            </a:r>
            <a:r>
              <a:rPr lang="hr-HR" dirty="0" smtClean="0"/>
              <a:t> </a:t>
            </a:r>
            <a:r>
              <a:rPr lang="hr-HR" dirty="0" err="1" smtClean="0"/>
              <a:t>Riegel</a:t>
            </a:r>
            <a:endParaRPr lang="hr-HR" dirty="0"/>
          </a:p>
        </p:txBody>
      </p:sp>
      <p:sp>
        <p:nvSpPr>
          <p:cNvPr id="6" name="Akcijski gumb: Prilagođeno 5">
            <a:hlinkClick r:id="rId3" action="ppaction://hlinksldjump" highlightClick="1"/>
          </p:cNvPr>
          <p:cNvSpPr/>
          <p:nvPr/>
        </p:nvSpPr>
        <p:spPr>
          <a:xfrm>
            <a:off x="2915816" y="3429000"/>
            <a:ext cx="2952328" cy="122413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Daniel </a:t>
            </a:r>
            <a:r>
              <a:rPr lang="hr-HR" dirty="0" err="1" smtClean="0"/>
              <a:t>Peter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Bravo, uspio si!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6444208" y="5445224"/>
            <a:ext cx="2160240" cy="11521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Žao mi je, pokušaj ponovno!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5" name="Akcijski gumb: Nazad ili prethodno 4">
            <a:hlinkClick r:id="rId2" action="ppaction://hlinksldjump" highlightClick="1"/>
          </p:cNvPr>
          <p:cNvSpPr/>
          <p:nvPr/>
        </p:nvSpPr>
        <p:spPr>
          <a:xfrm>
            <a:off x="251520" y="5373216"/>
            <a:ext cx="1656184" cy="12241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Što znači ime “HARIBO”?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Ime </a:t>
            </a:r>
            <a:r>
              <a:rPr lang="hr-HR" dirty="0" err="1" smtClean="0"/>
              <a:t>Haribo</a:t>
            </a:r>
            <a:r>
              <a:rPr lang="hr-HR" dirty="0" smtClean="0"/>
              <a:t> je nastalo od imena svog izumitelja i grada porijekla!</a:t>
            </a:r>
          </a:p>
          <a:p>
            <a:pPr>
              <a:buNone/>
            </a:pPr>
            <a:r>
              <a:rPr lang="hr-HR" sz="4400" dirty="0"/>
              <a:t> </a:t>
            </a:r>
            <a:r>
              <a:rPr lang="hr-HR" sz="4400" dirty="0" smtClean="0"/>
              <a:t>        </a:t>
            </a:r>
            <a:endParaRPr lang="hr-HR" sz="4400" dirty="0"/>
          </a:p>
        </p:txBody>
      </p:sp>
      <p:sp>
        <p:nvSpPr>
          <p:cNvPr id="4" name="Pravokutnik 3"/>
          <p:cNvSpPr/>
          <p:nvPr/>
        </p:nvSpPr>
        <p:spPr>
          <a:xfrm>
            <a:off x="1115616" y="2780928"/>
            <a:ext cx="6264696" cy="20882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0" dirty="0" smtClean="0">
                <a:solidFill>
                  <a:schemeClr val="tx1"/>
                </a:solidFill>
              </a:rPr>
              <a:t>HA</a:t>
            </a:r>
            <a:r>
              <a:rPr lang="hr-HR" sz="8000" dirty="0" smtClean="0">
                <a:solidFill>
                  <a:srgbClr val="FF0000"/>
                </a:solidFill>
              </a:rPr>
              <a:t>NS </a:t>
            </a:r>
            <a:r>
              <a:rPr lang="hr-HR" sz="8000" dirty="0" smtClean="0">
                <a:solidFill>
                  <a:schemeClr val="tx1"/>
                </a:solidFill>
              </a:rPr>
              <a:t>RI</a:t>
            </a:r>
            <a:r>
              <a:rPr lang="hr-HR" sz="8000" dirty="0" smtClean="0">
                <a:solidFill>
                  <a:srgbClr val="FF0000"/>
                </a:solidFill>
              </a:rPr>
              <a:t>EGEL </a:t>
            </a:r>
            <a:r>
              <a:rPr lang="hr-HR" sz="8000" dirty="0" smtClean="0">
                <a:solidFill>
                  <a:schemeClr val="tx1"/>
                </a:solidFill>
              </a:rPr>
              <a:t>BO</a:t>
            </a:r>
            <a:r>
              <a:rPr lang="hr-HR" sz="8000" dirty="0" smtClean="0">
                <a:solidFill>
                  <a:srgbClr val="FF0000"/>
                </a:solidFill>
              </a:rPr>
              <a:t>NN</a:t>
            </a:r>
            <a:endParaRPr lang="hr-HR" sz="8000" dirty="0">
              <a:solidFill>
                <a:srgbClr val="FF0000"/>
              </a:solidFill>
            </a:endParaRPr>
          </a:p>
        </p:txBody>
      </p:sp>
      <p:pic>
        <p:nvPicPr>
          <p:cNvPr id="5" name="Slika 4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5013176"/>
            <a:ext cx="5127224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Kako se zove prvi slatkiš koji je on izmislio?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" name="Akcijski gumb: Prilagođeno 3">
            <a:hlinkClick r:id="rId2" action="ppaction://hlinksldjump" highlightClick="1"/>
          </p:cNvPr>
          <p:cNvSpPr/>
          <p:nvPr/>
        </p:nvSpPr>
        <p:spPr>
          <a:xfrm>
            <a:off x="3131840" y="2060848"/>
            <a:ext cx="2880320" cy="15121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Male šarene žabe</a:t>
            </a:r>
            <a:endParaRPr lang="hr-HR" dirty="0"/>
          </a:p>
        </p:txBody>
      </p:sp>
      <p:sp>
        <p:nvSpPr>
          <p:cNvPr id="5" name="Akcijski gumb: Prilagođeno 4">
            <a:hlinkClick r:id="rId3" action="ppaction://hlinksldjump" highlightClick="1"/>
          </p:cNvPr>
          <p:cNvSpPr/>
          <p:nvPr/>
        </p:nvSpPr>
        <p:spPr>
          <a:xfrm>
            <a:off x="3131840" y="4221088"/>
            <a:ext cx="2880320" cy="14401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Gumeni medvjedići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Bravo, uspio si!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6804248" y="5445224"/>
            <a:ext cx="2088232" cy="12241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Žao mi je, pokušaj ponovno!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Akcijski gumb: Nazad ili prethodno 4">
            <a:hlinkClick r:id="rId2" action="ppaction://hlinksldjump" highlightClick="1"/>
          </p:cNvPr>
          <p:cNvSpPr/>
          <p:nvPr/>
        </p:nvSpPr>
        <p:spPr>
          <a:xfrm>
            <a:off x="179512" y="5229200"/>
            <a:ext cx="1584176" cy="144016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Koje je godine započela proizvodnja HARIBO bombona?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" name="Akcijski gumb: Prilagođeno 3">
            <a:hlinkClick r:id="rId2" action="ppaction://hlinksldjump" highlightClick="1"/>
          </p:cNvPr>
          <p:cNvSpPr/>
          <p:nvPr/>
        </p:nvSpPr>
        <p:spPr>
          <a:xfrm>
            <a:off x="2627784" y="1844824"/>
            <a:ext cx="2952328" cy="14401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1921. godine</a:t>
            </a:r>
            <a:endParaRPr lang="hr-HR" dirty="0"/>
          </a:p>
        </p:txBody>
      </p:sp>
      <p:sp>
        <p:nvSpPr>
          <p:cNvPr id="5" name="Akcijski gumb: Prilagođeno 4">
            <a:hlinkClick r:id="rId3" action="ppaction://hlinksldjump" highlightClick="1"/>
          </p:cNvPr>
          <p:cNvSpPr/>
          <p:nvPr/>
        </p:nvSpPr>
        <p:spPr>
          <a:xfrm>
            <a:off x="2627784" y="4293096"/>
            <a:ext cx="2952328" cy="14401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1922. godine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Bravo, uspio si!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6660232" y="5445224"/>
            <a:ext cx="2232248" cy="12241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Žao mi je, pokušaj ponovno!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Akcijski gumb: Nazad ili prethodno 3">
            <a:hlinkClick r:id="rId2" action="ppaction://hlinksldjump" highlightClick="1"/>
          </p:cNvPr>
          <p:cNvSpPr/>
          <p:nvPr/>
        </p:nvSpPr>
        <p:spPr>
          <a:xfrm>
            <a:off x="179512" y="5445224"/>
            <a:ext cx="1944216" cy="12241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Koji je HARIBO slatkiš nedavno slavio 90. godina postojanja?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7" name="Akcijski gumb: Prilagođeno 6">
            <a:hlinkClick r:id="rId2" action="ppaction://hlinksldjump" highlightClick="1"/>
          </p:cNvPr>
          <p:cNvSpPr/>
          <p:nvPr/>
        </p:nvSpPr>
        <p:spPr>
          <a:xfrm>
            <a:off x="3347864" y="2348880"/>
            <a:ext cx="2736304" cy="13681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 smtClean="0"/>
              <a:t>Haribo</a:t>
            </a:r>
            <a:r>
              <a:rPr lang="hr-HR" dirty="0" smtClean="0"/>
              <a:t> gumeni medvjedići</a:t>
            </a:r>
            <a:endParaRPr lang="hr-HR" dirty="0"/>
          </a:p>
        </p:txBody>
      </p:sp>
      <p:sp>
        <p:nvSpPr>
          <p:cNvPr id="8" name="Akcijski gumb: Prilagođeno 7">
            <a:hlinkClick r:id="rId3" action="ppaction://hlinksldjump" highlightClick="1"/>
          </p:cNvPr>
          <p:cNvSpPr/>
          <p:nvPr/>
        </p:nvSpPr>
        <p:spPr>
          <a:xfrm>
            <a:off x="3347864" y="4365104"/>
            <a:ext cx="2808312" cy="14401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 smtClean="0"/>
              <a:t>Haribo</a:t>
            </a:r>
            <a:r>
              <a:rPr lang="hr-HR" dirty="0" smtClean="0"/>
              <a:t> prsten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Bravo, uspio si!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Akcijski gumb: Naprijed ili dalje 3">
            <a:hlinkClick r:id="rId2" action="ppaction://hlinksldjump" highlightClick="1"/>
          </p:cNvPr>
          <p:cNvSpPr/>
          <p:nvPr/>
        </p:nvSpPr>
        <p:spPr>
          <a:xfrm>
            <a:off x="6732240" y="5157192"/>
            <a:ext cx="2160240" cy="14401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Žao mi je, pokušaj ponovno!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Akcijski gumb: Nazad ili prethodno 3">
            <a:hlinkClick r:id="rId2" action="ppaction://hlinksldjump" highlightClick="1"/>
          </p:cNvPr>
          <p:cNvSpPr/>
          <p:nvPr/>
        </p:nvSpPr>
        <p:spPr>
          <a:xfrm>
            <a:off x="179512" y="5445224"/>
            <a:ext cx="1656184" cy="12241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192688"/>
          </a:xfrm>
        </p:spPr>
        <p:txBody>
          <a:bodyPr/>
          <a:lstStyle/>
          <a:p>
            <a:r>
              <a:rPr lang="hr-HR" dirty="0" smtClean="0"/>
              <a:t>Izradile: Ana Marina i Ivona Bogović</a:t>
            </a:r>
          </a:p>
          <a:p>
            <a:r>
              <a:rPr lang="hr-HR" dirty="0" smtClean="0"/>
              <a:t>Za nešto više informacija posjetite web stranicu:</a:t>
            </a:r>
            <a:endParaRPr lang="hr-HR" dirty="0"/>
          </a:p>
        </p:txBody>
      </p:sp>
      <p:pic>
        <p:nvPicPr>
          <p:cNvPr id="6" name="Slika 5" descr="51r9dlzVm4L._SX300_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420888"/>
            <a:ext cx="3168352" cy="2281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POVIJEST HARIBA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4525963"/>
          </a:xfrm>
        </p:spPr>
        <p:txBody>
          <a:bodyPr>
            <a:noAutofit/>
          </a:bodyPr>
          <a:lstStyle/>
          <a:p>
            <a:r>
              <a:rPr lang="hr-HR" sz="4000" dirty="0" err="1" smtClean="0"/>
              <a:t>Haribo</a:t>
            </a:r>
            <a:r>
              <a:rPr lang="hr-HR" sz="4000" dirty="0" smtClean="0"/>
              <a:t> bombone je izmislio </a:t>
            </a:r>
            <a:r>
              <a:rPr lang="hr-HR" sz="4000" dirty="0" err="1" smtClean="0"/>
              <a:t>Hans</a:t>
            </a:r>
            <a:r>
              <a:rPr lang="hr-HR" sz="4000" dirty="0" smtClean="0"/>
              <a:t> </a:t>
            </a:r>
            <a:r>
              <a:rPr lang="hr-HR" sz="4000" dirty="0" err="1" smtClean="0"/>
              <a:t>Riegel</a:t>
            </a:r>
            <a:r>
              <a:rPr lang="hr-HR" sz="4000" dirty="0" smtClean="0"/>
              <a:t> 1920. godine, u Bonnu  u Njemačkoj!</a:t>
            </a:r>
          </a:p>
          <a:p>
            <a:r>
              <a:rPr lang="hr-HR" sz="4000" dirty="0" err="1" smtClean="0"/>
              <a:t>Haribo</a:t>
            </a:r>
            <a:r>
              <a:rPr lang="hr-HR" sz="4000" dirty="0" smtClean="0"/>
              <a:t> je 1922.g. proizveo slatkiš koji je bio u obliku gumenog medvjedića.</a:t>
            </a:r>
          </a:p>
        </p:txBody>
      </p:sp>
      <p:pic>
        <p:nvPicPr>
          <p:cNvPr id="4" name="Slika 3" descr="haribou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077072"/>
            <a:ext cx="6000750" cy="260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hr-HR" dirty="0" smtClean="0"/>
              <a:t>Kraj!</a:t>
            </a:r>
            <a:br>
              <a:rPr lang="hr-HR" dirty="0" smtClean="0"/>
            </a:br>
            <a:r>
              <a:rPr lang="hr-HR" dirty="0" smtClean="0"/>
              <a:t>Hvala na pozornosti! </a:t>
            </a:r>
            <a:r>
              <a:rPr lang="hr-HR" dirty="0" smtClean="0">
                <a:sym typeface="Wingdings" pitchFamily="2" charset="2"/>
              </a:rPr>
              <a:t>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HARIBO TVORNICA!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r>
              <a:rPr lang="hr-HR" dirty="0" smtClean="0"/>
              <a:t>Postoji 5 tvornica u Njemačkoj i 13 u ostatku Europe!</a:t>
            </a:r>
          </a:p>
          <a:p>
            <a:r>
              <a:rPr lang="hr-HR" dirty="0" smtClean="0"/>
              <a:t>U tvornici su većina proizvedenih bombona gumeni ili od želea.</a:t>
            </a:r>
            <a:endParaRPr lang="hr-HR" dirty="0"/>
          </a:p>
        </p:txBody>
      </p:sp>
      <p:pic>
        <p:nvPicPr>
          <p:cNvPr id="4" name="Slika 3" descr="bo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717032"/>
            <a:ext cx="4442379" cy="3140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Haribo stako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509120"/>
            <a:ext cx="4464496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Haribo_Shop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780928"/>
            <a:ext cx="2520280" cy="1716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5400" dirty="0" smtClean="0">
                <a:solidFill>
                  <a:srgbClr val="FF0000"/>
                </a:solidFill>
              </a:rPr>
              <a:t>NEKOLIKO VRSTI HARIBO BOMBONA</a:t>
            </a:r>
            <a:endParaRPr lang="hr-HR" sz="5400" dirty="0">
              <a:solidFill>
                <a:srgbClr val="FF0000"/>
              </a:solidFill>
            </a:endParaRPr>
          </a:p>
        </p:txBody>
      </p:sp>
      <p:sp>
        <p:nvSpPr>
          <p:cNvPr id="7" name="Rezervirano mjesto teksta 6"/>
          <p:cNvSpPr>
            <a:spLocks noGrp="1"/>
          </p:cNvSpPr>
          <p:nvPr>
            <p:ph type="body" idx="1"/>
          </p:nvPr>
        </p:nvSpPr>
        <p:spPr>
          <a:xfrm>
            <a:off x="539552" y="1412776"/>
            <a:ext cx="4040188" cy="639762"/>
          </a:xfrm>
        </p:spPr>
        <p:txBody>
          <a:bodyPr/>
          <a:lstStyle/>
          <a:p>
            <a:r>
              <a:rPr lang="hr-HR" b="0" dirty="0" smtClean="0">
                <a:solidFill>
                  <a:srgbClr val="FF0000"/>
                </a:solidFill>
              </a:rPr>
              <a:t>JAGODE KOTAČI</a:t>
            </a:r>
            <a:endParaRPr lang="hr-HR" b="0" dirty="0">
              <a:solidFill>
                <a:srgbClr val="FF0000"/>
              </a:solidFill>
            </a:endParaRPr>
          </a:p>
        </p:txBody>
      </p:sp>
      <p:pic>
        <p:nvPicPr>
          <p:cNvPr id="10" name="Rezervirano mjesto sadržaja 9" descr="paketjagod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2448272" cy="2555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zervirano mjesto sadržaja 8" descr="jagod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51520" y="4481736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zervirano mjesto teksta 11"/>
          <p:cNvSpPr>
            <a:spLocks noGrp="1"/>
          </p:cNvSpPr>
          <p:nvPr>
            <p:ph type="body" sz="quarter" idx="3"/>
          </p:nvPr>
        </p:nvSpPr>
        <p:spPr>
          <a:xfrm>
            <a:off x="4860032" y="1556792"/>
            <a:ext cx="4041775" cy="639762"/>
          </a:xfrm>
        </p:spPr>
        <p:txBody>
          <a:bodyPr/>
          <a:lstStyle/>
          <a:p>
            <a:r>
              <a:rPr lang="hr-HR" b="0" dirty="0" smtClean="0">
                <a:solidFill>
                  <a:srgbClr val="FF0000"/>
                </a:solidFill>
              </a:rPr>
              <a:t>SLADIĆ KOTAČI</a:t>
            </a:r>
            <a:endParaRPr lang="hr-HR" b="0" dirty="0">
              <a:solidFill>
                <a:srgbClr val="FF0000"/>
              </a:solidFill>
            </a:endParaRPr>
          </a:p>
        </p:txBody>
      </p:sp>
      <p:pic>
        <p:nvPicPr>
          <p:cNvPr id="11" name="Slika 10" descr="51vBd+6pHNL._SX270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060848"/>
            <a:ext cx="2859782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 descr="liquorice-jar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4659238"/>
            <a:ext cx="3707904" cy="2198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Slika 16" descr="i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2747540"/>
            <a:ext cx="2808312" cy="4110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zervirano mjesto sadržaja 9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2339752" cy="3178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>
          <a:xfrm>
            <a:off x="4499992" y="260648"/>
            <a:ext cx="4041775" cy="639762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VOĆNA TJESTENINA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1" name="Rezervirano mjesto sadržaja 10" descr="SALAT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0" y="4293096"/>
            <a:ext cx="4211960" cy="244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4040188" cy="639762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VOĆNA SALATA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2" name="Slika 11" descr="lg070265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1052736"/>
            <a:ext cx="309634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 descr="hpf-b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052735"/>
            <a:ext cx="3312368" cy="3357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 descr="4456096343_a26abda1c1_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4305277"/>
            <a:ext cx="4473662" cy="2552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Čuvar mjesta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      </a:t>
            </a:r>
            <a:endParaRPr lang="hr-HR" dirty="0"/>
          </a:p>
        </p:txBody>
      </p:sp>
      <p:sp>
        <p:nvSpPr>
          <p:cNvPr id="17" name="Čuvar mjesta sadržaja 16"/>
          <p:cNvSpPr>
            <a:spLocks noGrp="1"/>
          </p:cNvSpPr>
          <p:nvPr>
            <p:ph sz="half" idx="2"/>
          </p:nvPr>
        </p:nvSpPr>
        <p:spPr>
          <a:xfrm>
            <a:off x="395536" y="260648"/>
            <a:ext cx="4040188" cy="6336704"/>
          </a:xfrm>
        </p:spPr>
        <p:txBody>
          <a:bodyPr/>
          <a:lstStyle/>
          <a:p>
            <a:pPr algn="ctr">
              <a:buNone/>
            </a:pPr>
            <a:r>
              <a:rPr lang="hr-HR" b="1" dirty="0" smtClean="0">
                <a:solidFill>
                  <a:srgbClr val="FF0000"/>
                </a:solidFill>
              </a:rPr>
              <a:t>TROPIFRUITTI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7" name="Čuvar mjesta teksta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            </a:t>
            </a:r>
            <a:endParaRPr lang="hr-HR" dirty="0"/>
          </a:p>
        </p:txBody>
      </p:sp>
      <p:sp>
        <p:nvSpPr>
          <p:cNvPr id="18" name="Čuvar mjesta sadržaja 17"/>
          <p:cNvSpPr>
            <a:spLocks noGrp="1"/>
          </p:cNvSpPr>
          <p:nvPr>
            <p:ph sz="quarter" idx="4"/>
          </p:nvPr>
        </p:nvSpPr>
        <p:spPr>
          <a:xfrm>
            <a:off x="4572000" y="188640"/>
            <a:ext cx="4041775" cy="6336704"/>
          </a:xfrm>
        </p:spPr>
        <p:txBody>
          <a:bodyPr/>
          <a:lstStyle/>
          <a:p>
            <a:pPr algn="ctr">
              <a:buNone/>
            </a:pPr>
            <a:r>
              <a:rPr lang="hr-HR" b="1" dirty="0" smtClean="0">
                <a:solidFill>
                  <a:srgbClr val="FF0000"/>
                </a:solidFill>
              </a:rPr>
              <a:t>FRUITY-FRUTTI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19" name="Slika 18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352839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Slika 19" descr="Tropifrutti-100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894680"/>
            <a:ext cx="3096344" cy="396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Slika 22" descr="Fruity-Frutti-dumpb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616457"/>
            <a:ext cx="2431157" cy="3241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Slika 23" descr="image-1282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30268" y="3573016"/>
            <a:ext cx="3113732" cy="2967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Slika 20" descr="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692696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Čuvar mjesta teksta 4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4040188" cy="639762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ŽABE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7" name="Čuvar mjesta teksta 6"/>
          <p:cNvSpPr>
            <a:spLocks noGrp="1"/>
          </p:cNvSpPr>
          <p:nvPr>
            <p:ph type="body" sz="quarter" idx="3"/>
          </p:nvPr>
        </p:nvSpPr>
        <p:spPr>
          <a:xfrm>
            <a:off x="4427984" y="332656"/>
            <a:ext cx="4041775" cy="639762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        MALE ŠARENE ŽABE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0" name="Čuvar mjesta sadržaja 9" descr="042238472556_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23528" y="3933056"/>
            <a:ext cx="2736304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 descr="frogsmini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052736"/>
            <a:ext cx="4176464" cy="2740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 descr="Mini_Rainbow_Frogs__28444.1322087948.1280.1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717032"/>
            <a:ext cx="2776902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 descr="haribo-kirsch-cola-1350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3789040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Čuvar mjesta sadržaja 14" descr="thumbnail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323528" y="908720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Čuvar mjesta teksta 4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4040188" cy="639762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RATTLESNAKES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9" name="Čuvar mjesta sadržaja 8" descr="a_quarter_of_yellow_bellied_snak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9688"/>
            <a:ext cx="345638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Čuvar mjesta teksta 6"/>
          <p:cNvSpPr>
            <a:spLocks noGrp="1"/>
          </p:cNvSpPr>
          <p:nvPr>
            <p:ph type="body" sz="quarter" idx="3"/>
          </p:nvPr>
        </p:nvSpPr>
        <p:spPr>
          <a:xfrm>
            <a:off x="4788024" y="332656"/>
            <a:ext cx="4041775" cy="639762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CLOWNFISH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2" name="Čuvar mjesta sadržaja 11" descr="042238377028_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51520" y="908720"/>
            <a:ext cx="2632639" cy="3241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061136"/>
            <a:ext cx="4041626" cy="2796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 descr="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908720"/>
            <a:ext cx="2760307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Slika 16" descr="327c1c15f882340c6393adc5dcf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1484784"/>
            <a:ext cx="3456384" cy="2815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329</Words>
  <Application>Microsoft Office PowerPoint</Application>
  <PresentationFormat>Prikaz na zaslonu (4:3)</PresentationFormat>
  <Paragraphs>63</Paragraphs>
  <Slides>30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1" baseType="lpstr">
      <vt:lpstr>Office tema</vt:lpstr>
      <vt:lpstr>Slajd 1</vt:lpstr>
      <vt:lpstr>Što znači ime “HARIBO”?</vt:lpstr>
      <vt:lpstr>POVIJEST HARIBA</vt:lpstr>
      <vt:lpstr>HARIBO TVORNICA!</vt:lpstr>
      <vt:lpstr>NEKOLIKO VRSTI HARIBO BOMBONA</vt:lpstr>
      <vt:lpstr>Slajd 6</vt:lpstr>
      <vt:lpstr>Slajd 7</vt:lpstr>
      <vt:lpstr>Slajd 8</vt:lpstr>
      <vt:lpstr>Slajd 9</vt:lpstr>
      <vt:lpstr>Slajd 10</vt:lpstr>
      <vt:lpstr>Slajd 11</vt:lpstr>
      <vt:lpstr>Slajd 12</vt:lpstr>
      <vt:lpstr>MAOAM</vt:lpstr>
      <vt:lpstr>MAOAM  PINBALLS</vt:lpstr>
      <vt:lpstr>MAOAM STRIPES</vt:lpstr>
      <vt:lpstr>HARIBO SLOGAN!</vt:lpstr>
      <vt:lpstr>Tko je izmislio HARIBO bombone?</vt:lpstr>
      <vt:lpstr>Bravo, uspio si!</vt:lpstr>
      <vt:lpstr>Žao mi je, pokušaj ponovno!</vt:lpstr>
      <vt:lpstr>Kako se zove prvi slatkiš koji je on izmislio?</vt:lpstr>
      <vt:lpstr>Bravo, uspio si!</vt:lpstr>
      <vt:lpstr>Žao mi je, pokušaj ponovno!</vt:lpstr>
      <vt:lpstr>Koje je godine započela proizvodnja HARIBO bombona?</vt:lpstr>
      <vt:lpstr>Bravo, uspio si!</vt:lpstr>
      <vt:lpstr>Žao mi je, pokušaj ponovno!</vt:lpstr>
      <vt:lpstr>Koji je HARIBO slatkiš nedavno slavio 90. godina postojanja?</vt:lpstr>
      <vt:lpstr>Bravo, uspio si!</vt:lpstr>
      <vt:lpstr>Žao mi je, pokušaj ponovno!</vt:lpstr>
      <vt:lpstr>Slajd 29</vt:lpstr>
      <vt:lpstr>Kraj! Hvala na pozornosti!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HARIBO BOMBONI</dc:title>
  <dc:creator>učenik</dc:creator>
  <cp:lastModifiedBy>ucenik05</cp:lastModifiedBy>
  <cp:revision>41</cp:revision>
  <dcterms:created xsi:type="dcterms:W3CDTF">2013-02-28T15:04:04Z</dcterms:created>
  <dcterms:modified xsi:type="dcterms:W3CDTF">2013-03-07T11:28:03Z</dcterms:modified>
</cp:coreProperties>
</file>