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5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6C2D4-6662-4583-9298-624F9972B10E}" type="datetimeFigureOut">
              <a:rPr lang="hr-HR" smtClean="0"/>
              <a:pPr/>
              <a:t>7.3.2013.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9F2EC-43CC-4574-BAA4-9D32A7E5B00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akopedija.com/6852/kako-rade-vetrenjace/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nevnik.hr/vijesti/hrvatska/obnovljive-izvore-energije-u-svijetu-hvale-u-hrvatskoj-se-protiv-njih-bor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hr-HR" dirty="0" smtClean="0"/>
              <a:t>Kako radi vjetrenjača ?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1752600"/>
          </a:xfrm>
        </p:spPr>
        <p:txBody>
          <a:bodyPr/>
          <a:lstStyle/>
          <a:p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Vidjet  ćete kako…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hr-HR" dirty="0" err="1"/>
              <a:t>Povjesni</a:t>
            </a:r>
            <a:r>
              <a:rPr lang="hr-HR" dirty="0"/>
              <a:t> </a:t>
            </a:r>
            <a:r>
              <a:rPr lang="hr-HR" dirty="0" smtClean="0"/>
              <a:t>razvoj vjetrenjača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6336704" cy="48245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hr-HR" sz="1800" dirty="0" smtClean="0">
                <a:solidFill>
                  <a:schemeClr val="tx1"/>
                </a:solidFill>
              </a:rPr>
              <a:t> V</a:t>
            </a:r>
            <a:r>
              <a:rPr lang="vi-VN" sz="1800" dirty="0" smtClean="0">
                <a:solidFill>
                  <a:schemeClr val="tx1"/>
                </a:solidFill>
              </a:rPr>
              <a:t>jetrenjaču </a:t>
            </a:r>
            <a:r>
              <a:rPr lang="vi-VN" sz="1800" dirty="0">
                <a:solidFill>
                  <a:schemeClr val="tx1"/>
                </a:solidFill>
              </a:rPr>
              <a:t>s rotirajućim jedrima prijavio je njemačkom uredu za </a:t>
            </a:r>
            <a:r>
              <a:rPr lang="vi-VN" sz="1800" dirty="0" smtClean="0">
                <a:solidFill>
                  <a:schemeClr val="tx1"/>
                </a:solidFill>
              </a:rPr>
              <a:t>patente</a:t>
            </a:r>
            <a:r>
              <a:rPr lang="vi-VN" sz="1800" b="1" dirty="0">
                <a:solidFill>
                  <a:schemeClr val="tx1"/>
                </a:solidFill>
              </a:rPr>
              <a:t> </a:t>
            </a:r>
            <a:r>
              <a:rPr lang="hr-HR" sz="1800" b="1" dirty="0" smtClean="0">
                <a:solidFill>
                  <a:schemeClr val="tx1"/>
                </a:solidFill>
              </a:rPr>
              <a:t>6.</a:t>
            </a:r>
            <a:r>
              <a:rPr lang="vi-VN" sz="1800" b="1" dirty="0" smtClean="0">
                <a:solidFill>
                  <a:schemeClr val="tx1"/>
                </a:solidFill>
              </a:rPr>
              <a:t> </a:t>
            </a:r>
            <a:r>
              <a:rPr lang="vi-VN" sz="1800" b="1" dirty="0">
                <a:solidFill>
                  <a:schemeClr val="tx1"/>
                </a:solidFill>
              </a:rPr>
              <a:t>kolovoza 1882. godine </a:t>
            </a:r>
            <a:r>
              <a:rPr lang="vi-VN" sz="1800" dirty="0">
                <a:solidFill>
                  <a:schemeClr val="tx1"/>
                </a:solidFill>
              </a:rPr>
              <a:t>njemački inovator </a:t>
            </a:r>
            <a:r>
              <a:rPr lang="vi-VN" sz="1800" b="1" dirty="0" smtClean="0">
                <a:solidFill>
                  <a:schemeClr val="tx1"/>
                </a:solidFill>
              </a:rPr>
              <a:t>Car </a:t>
            </a:r>
            <a:r>
              <a:rPr lang="vi-VN" sz="1800" b="1" dirty="0">
                <a:solidFill>
                  <a:schemeClr val="tx1"/>
                </a:solidFill>
              </a:rPr>
              <a:t>Wenzel</a:t>
            </a:r>
            <a:r>
              <a:rPr lang="vi-VN" sz="1800" dirty="0">
                <a:solidFill>
                  <a:schemeClr val="tx1"/>
                </a:solidFill>
              </a:rPr>
              <a:t>, te je iduće godine dobio i patent. Kod ovog prvog riješenja nedostatak je bio što nije postojao vjetrousmjerivač pa je usmjeravanje prema vjetru bilo ručno. </a:t>
            </a:r>
            <a:endParaRPr lang="hr-HR" sz="1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vi-VN" sz="1800" dirty="0" smtClean="0">
                <a:solidFill>
                  <a:schemeClr val="tx1"/>
                </a:solidFill>
              </a:rPr>
              <a:t>Također </a:t>
            </a:r>
            <a:r>
              <a:rPr lang="vi-VN" sz="1800" dirty="0">
                <a:solidFill>
                  <a:schemeClr val="tx1"/>
                </a:solidFill>
              </a:rPr>
              <a:t>su se ručno i skupljala jedra kod jačeg vjetra posebnim mehanizmom.</a:t>
            </a:r>
            <a:endParaRPr lang="hr-HR" sz="1800" dirty="0">
              <a:solidFill>
                <a:schemeClr val="tx1"/>
              </a:solidFill>
            </a:endParaRPr>
          </a:p>
        </p:txBody>
      </p:sp>
      <p:pic>
        <p:nvPicPr>
          <p:cNvPr id="36865" name="Picture 1" descr="C:\Users\ucenik01\Desktop\Nova mapa\prica-iz-nizozemske-vjetrenj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861048"/>
            <a:ext cx="3770783" cy="2828087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hr-HR" dirty="0" err="1" smtClean="0"/>
              <a:t>Quiz</a:t>
            </a:r>
            <a:r>
              <a:rPr lang="hr-HR" dirty="0" smtClean="0"/>
              <a:t> o vjetrenjačama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Što je vjetrenjača</a:t>
            </a:r>
            <a:endParaRPr lang="hr-HR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219200" y="42672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strojevi pokretani suncem</a:t>
            </a:r>
          </a:p>
          <a:p>
            <a:pPr algn="ctr"/>
            <a:endParaRPr lang="en-US" dirty="0"/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5257800" y="22098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Sparava za vježbanje</a:t>
            </a:r>
            <a:endParaRPr lang="en-US" dirty="0"/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5257800" y="42672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a-IN" dirty="0" smtClean="0"/>
              <a:t> </a:t>
            </a:r>
            <a:r>
              <a:rPr lang="hr-HR" dirty="0" smtClean="0"/>
              <a:t>strojevi pokretani brzinom vjetra.</a:t>
            </a: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1233967" y="22098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a-IN" dirty="0" smtClean="0"/>
          </a:p>
          <a:p>
            <a:pPr algn="ctr"/>
            <a:r>
              <a:rPr lang="ta-IN" dirty="0" smtClean="0"/>
              <a:t>strojevi pokretani jačinom vode 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hr-HR" dirty="0" smtClean="0"/>
              <a:t>Bravo točan odgovor 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7296824" y="842368"/>
            <a:ext cx="936104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5" name="Akcijski gumb: Naprijed ili dalje 4">
            <a:hlinkClick r:id="rId2" action="ppaction://hlinksldjump" highlightClick="1"/>
          </p:cNvPr>
          <p:cNvSpPr/>
          <p:nvPr/>
        </p:nvSpPr>
        <p:spPr>
          <a:xfrm>
            <a:off x="2051720" y="2564904"/>
            <a:ext cx="5112568" cy="28083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Netočan odgovor pokušajte ponovno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1835696" y="2276872"/>
            <a:ext cx="5256584" cy="34563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rade </a:t>
            </a:r>
            <a:r>
              <a:rPr lang="hr-HR" dirty="0" err="1" smtClean="0"/>
              <a:t>vjetenjače</a:t>
            </a:r>
            <a:r>
              <a:rPr lang="hr-HR" dirty="0" smtClean="0"/>
              <a:t> ? </a:t>
            </a:r>
            <a:endParaRPr lang="hr-HR" dirty="0"/>
          </a:p>
        </p:txBody>
      </p:sp>
      <p:sp>
        <p:nvSpPr>
          <p:cNvPr id="5" name="Action Button: Custom 5">
            <a:hlinkClick r:id="rId2" action="ppaction://hlinksldjump" highlightClick="1"/>
          </p:cNvPr>
          <p:cNvSpPr/>
          <p:nvPr/>
        </p:nvSpPr>
        <p:spPr>
          <a:xfrm>
            <a:off x="1187624" y="4293096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farma rotirajućih glavica</a:t>
            </a:r>
            <a:endParaRPr lang="en-US" dirty="0"/>
          </a:p>
        </p:txBody>
      </p:sp>
      <p:sp>
        <p:nvSpPr>
          <p:cNvPr id="7" name="Action Button: Custom 14">
            <a:hlinkClick r:id="rId2" action="ppaction://hlinksldjump" highlightClick="1"/>
          </p:cNvPr>
          <p:cNvSpPr/>
          <p:nvPr/>
        </p:nvSpPr>
        <p:spPr>
          <a:xfrm>
            <a:off x="1187624" y="22098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farma životinja </a:t>
            </a:r>
            <a:endParaRPr lang="ta-IN" dirty="0" smtClean="0"/>
          </a:p>
        </p:txBody>
      </p:sp>
      <p:sp>
        <p:nvSpPr>
          <p:cNvPr id="9" name="Action Button: Custom 12">
            <a:hlinkClick r:id="rId3" action="ppaction://hlinksldjump" highlightClick="1"/>
          </p:cNvPr>
          <p:cNvSpPr/>
          <p:nvPr/>
        </p:nvSpPr>
        <p:spPr>
          <a:xfrm>
            <a:off x="5004048" y="2204864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farma vjetrenjača</a:t>
            </a:r>
            <a:endParaRPr lang="en-US" dirty="0"/>
          </a:p>
        </p:txBody>
      </p:sp>
      <p:sp>
        <p:nvSpPr>
          <p:cNvPr id="10" name="Action Button: Custom 14">
            <a:hlinkClick r:id="rId2" action="ppaction://hlinksldjump" highlightClick="1"/>
          </p:cNvPr>
          <p:cNvSpPr/>
          <p:nvPr/>
        </p:nvSpPr>
        <p:spPr>
          <a:xfrm>
            <a:off x="5029713" y="4293096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farma suncokreta </a:t>
            </a:r>
            <a:endParaRPr lang="ta-IN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hr-HR" dirty="0" smtClean="0"/>
              <a:t>Bravo točan odgovor 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7308304" y="836712"/>
            <a:ext cx="936104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Akcijski gumb: Naprijed ili dalje 5">
            <a:hlinkClick r:id="rId2" action="ppaction://hlinksldjump" highlightClick="1"/>
          </p:cNvPr>
          <p:cNvSpPr/>
          <p:nvPr/>
        </p:nvSpPr>
        <p:spPr>
          <a:xfrm>
            <a:off x="2051720" y="2564904"/>
            <a:ext cx="5112568" cy="28083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Netočan odgovor pokušajte ponovno </a:t>
            </a:r>
            <a:endParaRPr lang="hr-HR" dirty="0"/>
          </a:p>
        </p:txBody>
      </p:sp>
      <p:sp>
        <p:nvSpPr>
          <p:cNvPr id="5" name="Akcijski gumb: Nazad ili prethodno 4">
            <a:hlinkClick r:id="rId2" action="ppaction://hlinksldjump" highlightClick="1"/>
          </p:cNvPr>
          <p:cNvSpPr/>
          <p:nvPr/>
        </p:nvSpPr>
        <p:spPr>
          <a:xfrm>
            <a:off x="1835696" y="2276872"/>
            <a:ext cx="5256584" cy="34563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Kada je </a:t>
            </a:r>
            <a:r>
              <a:rPr lang="hr-HR" dirty="0" err="1" smtClean="0"/>
              <a:t>Carl</a:t>
            </a:r>
            <a:r>
              <a:rPr lang="hr-HR" dirty="0" smtClean="0"/>
              <a:t> </a:t>
            </a:r>
            <a:r>
              <a:rPr lang="hr-HR" dirty="0" err="1" smtClean="0"/>
              <a:t>Wenzel</a:t>
            </a:r>
            <a:r>
              <a:rPr lang="hr-HR" dirty="0" smtClean="0"/>
              <a:t> prijavio vjetrenjaču s rotirajućim jedrima ?</a:t>
            </a:r>
            <a:endParaRPr lang="hr-HR" dirty="0"/>
          </a:p>
        </p:txBody>
      </p:sp>
      <p:sp>
        <p:nvSpPr>
          <p:cNvPr id="4" name="Action Button: Custom 5">
            <a:hlinkClick r:id="rId2" action="ppaction://hlinksldjump" highlightClick="1"/>
          </p:cNvPr>
          <p:cNvSpPr/>
          <p:nvPr/>
        </p:nvSpPr>
        <p:spPr>
          <a:xfrm>
            <a:off x="1187624" y="4293096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6.Kolovoza 1882.godine</a:t>
            </a:r>
            <a:endParaRPr lang="en-US" dirty="0"/>
          </a:p>
        </p:txBody>
      </p:sp>
      <p:sp>
        <p:nvSpPr>
          <p:cNvPr id="5" name="Action Button: Custom 14">
            <a:hlinkClick r:id="rId3" action="ppaction://hlinksldjump" highlightClick="1"/>
          </p:cNvPr>
          <p:cNvSpPr/>
          <p:nvPr/>
        </p:nvSpPr>
        <p:spPr>
          <a:xfrm>
            <a:off x="1187624" y="2209800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6.8.1885 godine </a:t>
            </a:r>
            <a:endParaRPr lang="ta-IN" dirty="0" smtClean="0"/>
          </a:p>
        </p:txBody>
      </p:sp>
      <p:sp>
        <p:nvSpPr>
          <p:cNvPr id="6" name="Action Button: Custom 12">
            <a:hlinkClick r:id="rId3" action="ppaction://hlinksldjump" highlightClick="1"/>
          </p:cNvPr>
          <p:cNvSpPr/>
          <p:nvPr/>
        </p:nvSpPr>
        <p:spPr>
          <a:xfrm>
            <a:off x="5004048" y="2204864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6.Kolovoza 1881.godine </a:t>
            </a:r>
            <a:endParaRPr lang="en-US" dirty="0"/>
          </a:p>
        </p:txBody>
      </p:sp>
      <p:sp>
        <p:nvSpPr>
          <p:cNvPr id="7" name="Action Button: Custom 14">
            <a:hlinkClick r:id="rId3" action="ppaction://hlinksldjump" highlightClick="1"/>
          </p:cNvPr>
          <p:cNvSpPr/>
          <p:nvPr/>
        </p:nvSpPr>
        <p:spPr>
          <a:xfrm>
            <a:off x="5029713" y="4293096"/>
            <a:ext cx="3276600" cy="12192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6.Kolovoza 1883.godine</a:t>
            </a:r>
            <a:endParaRPr lang="ta-IN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hr-HR" dirty="0" smtClean="0"/>
              <a:t>Bravo točan odgovor 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7308304" y="548680"/>
            <a:ext cx="936104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5" name="Akcijski gumb: Naprijed ili dalje 4">
            <a:hlinkClick r:id="rId2" action="ppaction://hlinksldjump" highlightClick="1"/>
          </p:cNvPr>
          <p:cNvSpPr/>
          <p:nvPr/>
        </p:nvSpPr>
        <p:spPr>
          <a:xfrm>
            <a:off x="2051720" y="2564904"/>
            <a:ext cx="5112568" cy="28083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Što je vjetrenjača?</a:t>
            </a:r>
            <a:endParaRPr lang="hr-HR" sz="2800" dirty="0"/>
          </a:p>
        </p:txBody>
      </p:sp>
      <p:pic>
        <p:nvPicPr>
          <p:cNvPr id="6" name="Rezervirano mjesto sadržaja 5" descr="300px-Molen_Wageningen_de_Vlijt_Windm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836712"/>
            <a:ext cx="3473053" cy="4179240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/>
              <a:t>Vjetrenjače</a:t>
            </a:r>
            <a:r>
              <a:rPr lang="hr-HR" sz="2400" dirty="0"/>
              <a:t> su strojevi pokretani </a:t>
            </a:r>
            <a:r>
              <a:rPr lang="hr-HR" sz="2400" dirty="0" smtClean="0"/>
              <a:t>brzinom </a:t>
            </a:r>
            <a:r>
              <a:rPr lang="hr-HR" sz="2400" dirty="0"/>
              <a:t>vjetra</a:t>
            </a:r>
            <a:r>
              <a:rPr lang="hr-H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r-HR" sz="2400" dirty="0" err="1"/>
              <a:t>Najbitnija</a:t>
            </a:r>
            <a:r>
              <a:rPr lang="hr-HR" sz="2400" dirty="0"/>
              <a:t> stvar oko priče s vjetrenjačama jest mogućnost pretvaranja energije vjetra u električnu. 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Netočan odgovor pokušajte ponovno </a:t>
            </a:r>
            <a:endParaRPr lang="hr-HR" dirty="0"/>
          </a:p>
        </p:txBody>
      </p:sp>
      <p:sp>
        <p:nvSpPr>
          <p:cNvPr id="5" name="Akcijski gumb: Nazad ili prethodno 4">
            <a:hlinkClick r:id="rId2" action="ppaction://hlinksldjump" highlightClick="1"/>
          </p:cNvPr>
          <p:cNvSpPr/>
          <p:nvPr/>
        </p:nvSpPr>
        <p:spPr>
          <a:xfrm>
            <a:off x="1835696" y="2276872"/>
            <a:ext cx="5256584" cy="34563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hr-HR" dirty="0" smtClean="0"/>
              <a:t>Hvala na pozornosti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4525963"/>
          </a:xfrm>
        </p:spPr>
        <p:txBody>
          <a:bodyPr/>
          <a:lstStyle/>
          <a:p>
            <a:r>
              <a:rPr lang="hr-HR" dirty="0" smtClean="0"/>
              <a:t>Izradili: Eugen </a:t>
            </a:r>
            <a:r>
              <a:rPr lang="hr-HR" dirty="0" err="1" smtClean="0"/>
              <a:t>Brlek</a:t>
            </a:r>
            <a:r>
              <a:rPr lang="hr-HR" dirty="0" smtClean="0"/>
              <a:t> I Luka Došen 8.b</a:t>
            </a:r>
            <a:endParaRPr lang="hr-HR" dirty="0"/>
          </a:p>
        </p:txBody>
      </p:sp>
    </p:spTree>
  </p:cSld>
  <p:clrMapOvr>
    <a:masterClrMapping/>
  </p:clrMapOvr>
  <p:transition>
    <p:plu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835696" y="3429000"/>
            <a:ext cx="5486400" cy="566738"/>
          </a:xfrm>
        </p:spPr>
        <p:txBody>
          <a:bodyPr>
            <a:normAutofit/>
          </a:bodyPr>
          <a:lstStyle/>
          <a:p>
            <a:r>
              <a:rPr lang="hr-HR" sz="2800" dirty="0" smtClean="0">
                <a:hlinkClick r:id="rId2"/>
              </a:rPr>
              <a:t>Kako rade vjetrenjače?</a:t>
            </a:r>
            <a:endParaRPr lang="hr-HR" sz="2800" dirty="0"/>
          </a:p>
        </p:txBody>
      </p:sp>
      <p:pic>
        <p:nvPicPr>
          <p:cNvPr id="8" name="Rezervirano mjesto slike 7" descr="kako-rade-vetrenjac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3454" b="13454"/>
          <a:stretch>
            <a:fillRect/>
          </a:stretch>
        </p:blipFill>
        <p:spPr>
          <a:xfrm>
            <a:off x="1475656" y="458583"/>
            <a:ext cx="6120680" cy="2980644"/>
          </a:xfrm>
        </p:spPr>
      </p:pic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1907704" y="4149080"/>
            <a:ext cx="5486400" cy="1512168"/>
          </a:xfrm>
        </p:spPr>
        <p:txBody>
          <a:bodyPr>
            <a:normAutofit/>
          </a:bodyPr>
          <a:lstStyle/>
          <a:p>
            <a:pPr marL="0" lvl="1"/>
            <a:r>
              <a:rPr lang="hr-HR" sz="2200" dirty="0" smtClean="0"/>
              <a:t>Rade zajedno (farma </a:t>
            </a:r>
            <a:r>
              <a:rPr lang="hr-HR" sz="2200" dirty="0" err="1" smtClean="0"/>
              <a:t>vjerenjača</a:t>
            </a:r>
            <a:r>
              <a:rPr lang="hr-HR" sz="2200" dirty="0" smtClean="0"/>
              <a:t>) kako bi iz raspoloživog vjetra izvukli maksimum </a:t>
            </a:r>
            <a:r>
              <a:rPr lang="hr-HR" sz="2200" dirty="0" err="1" smtClean="0"/>
              <a:t>tj</a:t>
            </a:r>
            <a:r>
              <a:rPr lang="hr-HR" sz="2200" dirty="0" smtClean="0"/>
              <a:t>. proizveli što veću elektri</a:t>
            </a:r>
            <a:r>
              <a:rPr lang="ta-IN" sz="2200" dirty="0" smtClean="0"/>
              <a:t>č</a:t>
            </a:r>
            <a:r>
              <a:rPr lang="hr-HR" sz="2200" dirty="0" smtClean="0"/>
              <a:t>nu energiju.</a:t>
            </a:r>
          </a:p>
          <a:p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Dijelovi vjetrenjača</a:t>
            </a:r>
            <a:endParaRPr lang="hr-HR" sz="4000" dirty="0"/>
          </a:p>
        </p:txBody>
      </p:sp>
      <p:pic>
        <p:nvPicPr>
          <p:cNvPr id="12" name="Rezervirano mjesto sadržaja 11" descr="kako-ra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980728"/>
            <a:ext cx="3204269" cy="4407275"/>
          </a:xfrm>
        </p:spPr>
      </p:pic>
      <p:sp>
        <p:nvSpPr>
          <p:cNvPr id="13" name="Rezervirano mjesto teksta 1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Vjetrenjača se sastoji od :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/>
              <a:t>l</a:t>
            </a:r>
            <a:r>
              <a:rPr lang="hr-HR" sz="2000" dirty="0" smtClean="0"/>
              <a:t>opatice rotora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/>
              <a:t>t</a:t>
            </a:r>
            <a:r>
              <a:rPr lang="hr-HR" sz="2000" dirty="0" smtClean="0"/>
              <a:t>rupa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err="1"/>
              <a:t>k</a:t>
            </a:r>
            <a:r>
              <a:rPr lang="hr-HR" sz="2000" dirty="0" err="1" smtClean="0"/>
              <a:t>učišta</a:t>
            </a:r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lang="hr-HR" sz="2000" dirty="0"/>
              <a:t>t</a:t>
            </a:r>
            <a:r>
              <a:rPr lang="hr-HR" sz="2000" dirty="0" smtClean="0"/>
              <a:t>ornja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generator</a:t>
            </a:r>
            <a:endParaRPr lang="ta-IN" sz="2000" dirty="0" smtClean="0"/>
          </a:p>
          <a:p>
            <a:pPr>
              <a:buFont typeface="Arial" pitchFamily="34" charset="0"/>
              <a:buChar char="•"/>
            </a:pPr>
            <a:r>
              <a:rPr lang="ta-IN" sz="2000" dirty="0" smtClean="0"/>
              <a:t>mjenjačke kutije </a:t>
            </a:r>
          </a:p>
          <a:p>
            <a:pPr>
              <a:buFont typeface="Arial" pitchFamily="34" charset="0"/>
              <a:buChar char="•"/>
            </a:pPr>
            <a:r>
              <a:rPr lang="ta-IN" sz="2000" dirty="0" smtClean="0"/>
              <a:t>tornja</a:t>
            </a:r>
          </a:p>
          <a:p>
            <a:pPr>
              <a:buFont typeface="Arial" pitchFamily="34" charset="0"/>
              <a:buChar char="•"/>
            </a:pPr>
            <a:r>
              <a:rPr lang="ta-IN" sz="2000" dirty="0" smtClean="0"/>
              <a:t>kočnice </a:t>
            </a:r>
          </a:p>
          <a:p>
            <a:pPr>
              <a:buFont typeface="Arial" pitchFamily="34" charset="0"/>
              <a:buChar char="•"/>
            </a:pPr>
            <a:r>
              <a:rPr lang="ta-IN" sz="2000" dirty="0" smtClean="0"/>
              <a:t>i dr.</a:t>
            </a:r>
          </a:p>
          <a:p>
            <a:pPr>
              <a:buFont typeface="Arial" pitchFamily="34" charset="0"/>
              <a:buChar char="•"/>
            </a:pPr>
            <a:endParaRPr lang="hr-HR" sz="2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Mogući </a:t>
            </a:r>
            <a:r>
              <a:rPr lang="hr-HR" sz="4000" b="1" dirty="0" smtClean="0"/>
              <a:t>problemi kod vjetrenjača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vi-VN" sz="2000" dirty="0"/>
              <a:t>Pošto vetrenjače koriste obnovljivu energiju, podstične se njihov dalji razvoj. Međutim, tokom vremena tehnologija je poboljšala efektivost turbina vetra. Postale su isplative kako za proizvođače tako i za potrošače</a:t>
            </a:r>
            <a:r>
              <a:rPr lang="vi-VN" sz="2800" dirty="0"/>
              <a:t>.</a:t>
            </a:r>
            <a:endParaRPr lang="hr-HR" sz="2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Tipovi vjetrenjača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vi-VN" sz="2400" dirty="0">
                <a:latin typeface="+mj-lt"/>
              </a:rPr>
              <a:t>Način na koji vetrenjača radi takođe zavisi i od tipa vetrenjače. Postoje različiti tipovi vetrenjača. Oni se </a:t>
            </a:r>
            <a:r>
              <a:rPr lang="vi-VN" sz="2400" dirty="0" smtClean="0">
                <a:latin typeface="+mj-lt"/>
              </a:rPr>
              <a:t>klasi</a:t>
            </a:r>
            <a:r>
              <a:rPr lang="hr-HR" sz="2400" dirty="0" err="1" smtClean="0">
                <a:latin typeface="+mj-lt"/>
              </a:rPr>
              <a:t>ficiraju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na osnovu pravca okretanja propelera (elisa). Najčešći tipovi su vetrenjače sa vertikalnom i horizontalnom </a:t>
            </a:r>
            <a:r>
              <a:rPr lang="vi-VN" sz="2400" dirty="0" smtClean="0">
                <a:latin typeface="+mj-lt"/>
              </a:rPr>
              <a:t>osovinom</a:t>
            </a:r>
            <a:r>
              <a:rPr lang="vi-VN" sz="2400" dirty="0">
                <a:latin typeface="+mj-lt"/>
              </a:rPr>
              <a:t>.</a:t>
            </a:r>
            <a:endParaRPr lang="hr-HR" sz="2400" dirty="0">
              <a:latin typeface="+mj-lt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sz="1800" b="0" dirty="0"/>
              <a:t>Vjetrenjača s rotirajućim jedrima</a:t>
            </a:r>
          </a:p>
          <a:p>
            <a:endParaRPr lang="hr-HR" sz="1800" dirty="0"/>
          </a:p>
        </p:txBody>
      </p:sp>
      <p:pic>
        <p:nvPicPr>
          <p:cNvPr id="8" name="Rezervirano mjesto sadržaja 7" descr="200px-Windlaho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395912" y="2455069"/>
            <a:ext cx="2540000" cy="339090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energije u Hrvatskoj</a:t>
            </a:r>
            <a:endParaRPr lang="hr-HR" dirty="0"/>
          </a:p>
        </p:txBody>
      </p:sp>
      <p:pic>
        <p:nvPicPr>
          <p:cNvPr id="6" name="Rezervirano mjesto sadržaja 5" descr="vjetrenjace-graf-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96258"/>
            <a:ext cx="5872708" cy="3775313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417638"/>
          </a:xfrm>
        </p:spPr>
        <p:txBody>
          <a:bodyPr>
            <a:noAutofit/>
          </a:bodyPr>
          <a:lstStyle/>
          <a:p>
            <a:r>
              <a:rPr lang="hr-HR" sz="3200" b="1" dirty="0">
                <a:hlinkClick r:id="rId2"/>
              </a:rPr>
              <a:t>Obnovljive izvore energije u svijetu hvale, u Hrvatskoj se protiv njih bore</a:t>
            </a:r>
            <a:br>
              <a:rPr lang="hr-HR" sz="3200" b="1" dirty="0">
                <a:hlinkClick r:id="rId2"/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Pogledajte malo zanimljivih događaja u vezi jedne hrvatske vjetrenjače</a:t>
            </a:r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 descr="C:\Users\ucenik01\Desktop\Nova mapa\preuz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84" y="0"/>
            <a:ext cx="9155784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Energija vjetra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hr-HR" sz="2400" dirty="0" smtClean="0"/>
              <a:t>Najbrže rastući segment proizvodnje energije 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hr-HR" sz="2400" dirty="0" smtClean="0"/>
              <a:t>Početne ekonomske neisplativosti i nestalnosti vjetra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hr-HR" sz="2400" dirty="0" smtClean="0"/>
              <a:t>Instalacija vjetrenjača je privilegija 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hr-HR" sz="2400" dirty="0" smtClean="0"/>
              <a:t>Raste popularnost energije vjetra, tako da se smanjuju troškovi proizvodnje električne energije u vjetrenjačama</a:t>
            </a:r>
          </a:p>
          <a:p>
            <a:pPr marL="457200" indent="-457200">
              <a:lnSpc>
                <a:spcPct val="90000"/>
              </a:lnSpc>
              <a:buFontTx/>
              <a:buChar char="•"/>
            </a:pPr>
            <a:r>
              <a:rPr lang="hr-HR" sz="2400" dirty="0" smtClean="0"/>
              <a:t>Najpoznatiji šibenski parkovi vjetrenjača</a:t>
            </a:r>
          </a:p>
          <a:p>
            <a:endParaRPr lang="hr-H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303</Words>
  <Application>Microsoft Office PowerPoint</Application>
  <PresentationFormat>Prikaz na zaslonu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Office tema</vt:lpstr>
      <vt:lpstr>Kako radi vjetrenjača ?</vt:lpstr>
      <vt:lpstr>Što je vjetrenjača?</vt:lpstr>
      <vt:lpstr>Kako rade vjetrenjače?</vt:lpstr>
      <vt:lpstr>Dijelovi vjetrenjača</vt:lpstr>
      <vt:lpstr>Mogući problemi kod vjetrenjača</vt:lpstr>
      <vt:lpstr>Tipovi vjetrenjača</vt:lpstr>
      <vt:lpstr>Izvori energije u Hrvatskoj</vt:lpstr>
      <vt:lpstr>Obnovljive izvore energije u svijetu hvale, u Hrvatskoj se protiv njih bore </vt:lpstr>
      <vt:lpstr>Energija vjetra</vt:lpstr>
      <vt:lpstr>Povjesni razvoj vjetrenjača </vt:lpstr>
      <vt:lpstr>Quiz o vjetrenjačama</vt:lpstr>
      <vt:lpstr>Što je vjetrenjača</vt:lpstr>
      <vt:lpstr>Bravo točan odgovor </vt:lpstr>
      <vt:lpstr>Netočan odgovor pokušajte ponovno </vt:lpstr>
      <vt:lpstr>Kako rade vjetenjače ? </vt:lpstr>
      <vt:lpstr>Bravo točan odgovor </vt:lpstr>
      <vt:lpstr>Netočan odgovor pokušajte ponovno </vt:lpstr>
      <vt:lpstr>Kada je Carl Wenzel prijavio vjetrenjaču s rotirajućim jedrima ?</vt:lpstr>
      <vt:lpstr>Bravo točan odgovor </vt:lpstr>
      <vt:lpstr>Netočan odgovor pokušajte ponovno </vt:lpstr>
      <vt:lpstr>Hvala na pozornosti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ucenik01</dc:creator>
  <cp:lastModifiedBy>učenik</cp:lastModifiedBy>
  <cp:revision>16</cp:revision>
  <dcterms:created xsi:type="dcterms:W3CDTF">2013-03-06T20:04:10Z</dcterms:created>
  <dcterms:modified xsi:type="dcterms:W3CDTF">2013-03-07T11:20:10Z</dcterms:modified>
</cp:coreProperties>
</file>