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308" r:id="rId5"/>
    <p:sldId id="297" r:id="rId6"/>
    <p:sldId id="259" r:id="rId7"/>
    <p:sldId id="271" r:id="rId8"/>
    <p:sldId id="299" r:id="rId9"/>
    <p:sldId id="303" r:id="rId10"/>
    <p:sldId id="296" r:id="rId11"/>
    <p:sldId id="260" r:id="rId12"/>
    <p:sldId id="309" r:id="rId13"/>
    <p:sldId id="261" r:id="rId14"/>
    <p:sldId id="262" r:id="rId15"/>
    <p:sldId id="312" r:id="rId16"/>
    <p:sldId id="300" r:id="rId17"/>
    <p:sldId id="263" r:id="rId18"/>
    <p:sldId id="264" r:id="rId19"/>
    <p:sldId id="310" r:id="rId20"/>
    <p:sldId id="265" r:id="rId21"/>
    <p:sldId id="298" r:id="rId22"/>
    <p:sldId id="266" r:id="rId23"/>
    <p:sldId id="272" r:id="rId24"/>
    <p:sldId id="267" r:id="rId25"/>
    <p:sldId id="268" r:id="rId26"/>
    <p:sldId id="302" r:id="rId27"/>
    <p:sldId id="304" r:id="rId28"/>
    <p:sldId id="269" r:id="rId29"/>
    <p:sldId id="313" r:id="rId3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44035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4036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37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38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39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40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41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42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43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44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45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46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47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48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49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50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51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52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53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54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55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56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57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58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59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60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61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62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63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64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66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67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69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70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71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72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73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74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75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76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77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78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79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80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81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82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83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84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85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86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4087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pic>
          <p:nvPicPr>
            <p:cNvPr id="44088" name="Picture 5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08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4409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44091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endParaRPr lang="hr-HR"/>
          </a:p>
        </p:txBody>
      </p:sp>
      <p:sp>
        <p:nvSpPr>
          <p:cNvPr id="44092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endParaRPr lang="hr-HR"/>
          </a:p>
        </p:txBody>
      </p:sp>
      <p:sp>
        <p:nvSpPr>
          <p:cNvPr id="44093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fld id="{B3B1EE72-9838-42F5-B79C-15FFF701BEC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78EA1-34AB-4BC9-BFAA-5E3E74FF01A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2D8E4-7CA7-422B-A06F-5905DB3DD52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9231-DD4E-4368-A9AF-F971B5AFCE1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1F2D1-653A-4561-99CE-FD0692DA650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53F2-4377-4047-8B24-03F41DB7A31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7ADAE-5F3C-4C63-B62E-654205E807E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868CB-B858-4075-8894-0D455D56063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B2A94-3264-4067-AE9A-E7CA627D03C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283DB-EEC5-4490-8658-0E8C0CFC0DB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275F6-EA15-4AEC-9F69-C60AEB71CF5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43011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301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16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1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1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2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2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2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2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2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2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2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2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2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3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3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3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3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3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3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3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3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3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3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4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4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4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4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4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4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4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4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4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4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5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5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5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5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5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5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5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5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5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5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6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6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6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4306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r-HR"/>
              </a:p>
            </p:txBody>
          </p:sp>
        </p:grpSp>
        <p:pic>
          <p:nvPicPr>
            <p:cNvPr id="43064" name="Picture 56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306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4306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4306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/>
            </a:lvl1pPr>
          </a:lstStyle>
          <a:p>
            <a:endParaRPr lang="hr-HR"/>
          </a:p>
        </p:txBody>
      </p:sp>
      <p:sp>
        <p:nvSpPr>
          <p:cNvPr id="4306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/>
            </a:lvl1pPr>
          </a:lstStyle>
          <a:p>
            <a:endParaRPr lang="hr-HR"/>
          </a:p>
        </p:txBody>
      </p:sp>
      <p:sp>
        <p:nvSpPr>
          <p:cNvPr id="4306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/>
            </a:lvl1pPr>
          </a:lstStyle>
          <a:p>
            <a:fld id="{48F981FD-FA61-44FF-95B7-BA7FA1ABE39F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8.r\6.%20DRUGI%20SVJETSKI%20RAT\partizani.WM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8.r\6.%20DRUGI%20SVJETSKI%20RAT\partizani1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s.k.sinisa.kljajic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sr-Latn-CS" b="1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268413"/>
            <a:ext cx="7561262" cy="4537075"/>
          </a:xfrm>
        </p:spPr>
        <p:txBody>
          <a:bodyPr/>
          <a:lstStyle/>
          <a:p>
            <a:r>
              <a:rPr lang="hr-HR" sz="6000" b="1" dirty="0" smtClean="0">
                <a:latin typeface="Tahoma" pitchFamily="34" charset="0"/>
              </a:rPr>
              <a:t>Jačanje partizanskog pokreta</a:t>
            </a:r>
            <a:endParaRPr lang="hr-HR" sz="60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48132" name="Picture 4" descr="partiza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39775"/>
            <a:ext cx="8172450" cy="6118225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5400" cy="731838"/>
          </a:xfrm>
          <a:solidFill>
            <a:schemeClr val="bg1"/>
          </a:solidFill>
        </p:spPr>
        <p:txBody>
          <a:bodyPr/>
          <a:lstStyle/>
          <a:p>
            <a:r>
              <a:rPr lang="hr-HR" dirty="0"/>
              <a:t>Područja pod partizanskim nadzorom 1941. - 1944.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7772400" cy="447675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hr-HR" b="1" dirty="0">
                <a:latin typeface="Tahoma" pitchFamily="34" charset="0"/>
              </a:rPr>
              <a:t>Jačanje partizanskog pokreta</a:t>
            </a:r>
            <a:r>
              <a:rPr lang="hr-HR" dirty="0">
                <a:latin typeface="Tahoma" pitchFamily="34" charset="0"/>
              </a:rPr>
              <a:t> nakon kapitulacije Italije i njemačkih poraza 1943.</a:t>
            </a:r>
          </a:p>
          <a:p>
            <a:pPr>
              <a:lnSpc>
                <a:spcPct val="140000"/>
              </a:lnSpc>
            </a:pPr>
            <a:r>
              <a:rPr lang="hr-HR" b="1" dirty="0">
                <a:latin typeface="Tahoma" pitchFamily="34" charset="0"/>
              </a:rPr>
              <a:t>Oslobođeni</a:t>
            </a:r>
            <a:r>
              <a:rPr lang="hr-HR" dirty="0">
                <a:latin typeface="Tahoma" pitchFamily="34" charset="0"/>
              </a:rPr>
              <a:t> gotovo cijela Istra, Gorski kotar, Hrvatsko primorje i Dalmacija s otocima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63496" name="partizani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0"/>
            <a:ext cx="8748713" cy="6999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90" fill="hold"/>
                                        <p:tgtEl>
                                          <p:spTgt spid="634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49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34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9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7772400" cy="4548336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hr-HR" dirty="0">
                <a:latin typeface="Tahoma" pitchFamily="34" charset="0"/>
              </a:rPr>
              <a:t>Na </a:t>
            </a:r>
            <a:r>
              <a:rPr lang="hr-HR" b="1" dirty="0">
                <a:latin typeface="Tahoma" pitchFamily="34" charset="0"/>
              </a:rPr>
              <a:t>drugom</a:t>
            </a:r>
            <a:r>
              <a:rPr lang="hr-HR" dirty="0">
                <a:latin typeface="Tahoma" pitchFamily="34" charset="0"/>
              </a:rPr>
              <a:t> zasjedanju ZAVNOH-a u </a:t>
            </a:r>
            <a:r>
              <a:rPr lang="hr-HR" b="1" dirty="0">
                <a:latin typeface="Tahoma" pitchFamily="34" charset="0"/>
              </a:rPr>
              <a:t>Plaškom</a:t>
            </a:r>
            <a:r>
              <a:rPr lang="hr-HR" dirty="0">
                <a:latin typeface="Tahoma" pitchFamily="34" charset="0"/>
              </a:rPr>
              <a:t> - listopad 1943., odluka o </a:t>
            </a:r>
            <a:r>
              <a:rPr lang="hr-HR" b="1" dirty="0">
                <a:latin typeface="Tahoma" pitchFamily="34" charset="0"/>
              </a:rPr>
              <a:t>vraćanju</a:t>
            </a:r>
            <a:r>
              <a:rPr lang="hr-HR" dirty="0">
                <a:latin typeface="Tahoma" pitchFamily="34" charset="0"/>
              </a:rPr>
              <a:t> hrvatskih teritorija ustupljenih Italiji </a:t>
            </a:r>
            <a:r>
              <a:rPr lang="hr-HR" dirty="0" err="1">
                <a:latin typeface="Tahoma" pitchFamily="34" charset="0"/>
              </a:rPr>
              <a:t>Rapallskim</a:t>
            </a:r>
            <a:r>
              <a:rPr lang="hr-HR" dirty="0">
                <a:latin typeface="Tahoma" pitchFamily="34" charset="0"/>
              </a:rPr>
              <a:t> i Rimskim </a:t>
            </a:r>
            <a:r>
              <a:rPr lang="hr-HR" dirty="0" smtClean="0">
                <a:latin typeface="Tahoma" pitchFamily="34" charset="0"/>
              </a:rPr>
              <a:t>ugovorima </a:t>
            </a:r>
          </a:p>
          <a:p>
            <a:pPr>
              <a:lnSpc>
                <a:spcPct val="140000"/>
              </a:lnSpc>
            </a:pPr>
            <a:r>
              <a:rPr lang="hr-HR" sz="2000" i="1" dirty="0" smtClean="0">
                <a:latin typeface="Tahoma" pitchFamily="34" charset="0"/>
              </a:rPr>
              <a:t>RAZMISLI…Kakvo značenje ima ova odluka ZAVNOH-a nasuprot odlukama </a:t>
            </a:r>
            <a:r>
              <a:rPr lang="hr-HR" sz="2000" i="1" dirty="0" err="1" smtClean="0">
                <a:latin typeface="Tahoma" pitchFamily="34" charset="0"/>
              </a:rPr>
              <a:t>Rapallskih</a:t>
            </a:r>
            <a:r>
              <a:rPr lang="hr-HR" sz="2000" i="1" dirty="0" smtClean="0">
                <a:latin typeface="Tahoma" pitchFamily="34" charset="0"/>
              </a:rPr>
              <a:t> i Rimskih ugovora?</a:t>
            </a:r>
            <a:endParaRPr lang="hr-HR" sz="2000" i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hr-HR">
                <a:latin typeface="Tahoma" pitchFamily="34" charset="0"/>
              </a:rPr>
              <a:t>Krajem 1943. zahvaljujući jačanju partizanskog pokreta - utemeljenje nove države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772400" cy="1143000"/>
          </a:xfrm>
        </p:spPr>
        <p:txBody>
          <a:bodyPr/>
          <a:lstStyle/>
          <a:p>
            <a:r>
              <a:rPr lang="hr-HR" sz="3200"/>
              <a:t>Sutjeska, rijeka u Crnoj Gori, ovdje se vodila velika bitka između Nijemaca i partizana; prizori iz filma "Bitka na Sutjesci"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Pogledaj isječke filma na </a:t>
            </a:r>
          </a:p>
          <a:p>
            <a:pPr>
              <a:buNone/>
            </a:pPr>
            <a:r>
              <a:rPr lang="hr-HR" dirty="0" smtClean="0"/>
              <a:t>www. </a:t>
            </a:r>
            <a:r>
              <a:rPr lang="hr-HR" dirty="0" err="1"/>
              <a:t>y</a:t>
            </a:r>
            <a:r>
              <a:rPr lang="hr-HR" dirty="0" err="1" smtClean="0"/>
              <a:t>outube.com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Josip Broz Tito s članovima Glavnog štaba ispred špilje u Drvaru, Bosna i Hercegovina</a:t>
            </a:r>
          </a:p>
          <a:p>
            <a:endParaRPr lang="hr-HR"/>
          </a:p>
        </p:txBody>
      </p:sp>
      <p:pic>
        <p:nvPicPr>
          <p:cNvPr id="52228" name="Picture 4" descr="drv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7772400" cy="5373687"/>
          </a:xfrm>
        </p:spPr>
        <p:txBody>
          <a:bodyPr/>
          <a:lstStyle/>
          <a:p>
            <a:r>
              <a:rPr lang="hr-HR" b="1" dirty="0">
                <a:latin typeface="Tahoma" pitchFamily="34" charset="0"/>
              </a:rPr>
              <a:t>Drugo zasjedanje AVNOJ-a krajem studenog 1943.</a:t>
            </a:r>
          </a:p>
          <a:p>
            <a:pPr>
              <a:buFontTx/>
              <a:buNone/>
            </a:pPr>
            <a:r>
              <a:rPr lang="hr-HR" dirty="0">
                <a:latin typeface="Tahoma" pitchFamily="34" charset="0"/>
              </a:rPr>
              <a:t>	- AVNOJ - najviše zakonodavno tijelo</a:t>
            </a:r>
          </a:p>
          <a:p>
            <a:pPr>
              <a:buFontTx/>
              <a:buNone/>
            </a:pPr>
            <a:r>
              <a:rPr lang="hr-HR" dirty="0">
                <a:latin typeface="Tahoma" pitchFamily="34" charset="0"/>
              </a:rPr>
              <a:t>	- osnovana privremena vlada </a:t>
            </a:r>
            <a:r>
              <a:rPr lang="hr-HR" b="1" dirty="0">
                <a:latin typeface="Tahoma" pitchFamily="34" charset="0"/>
              </a:rPr>
              <a:t>NKOJ</a:t>
            </a:r>
            <a:r>
              <a:rPr lang="hr-HR" dirty="0">
                <a:latin typeface="Tahoma" pitchFamily="34" charset="0"/>
              </a:rPr>
              <a:t> </a:t>
            </a:r>
          </a:p>
          <a:p>
            <a:pPr>
              <a:buFontTx/>
              <a:buNone/>
            </a:pPr>
            <a:r>
              <a:rPr lang="hr-HR" dirty="0">
                <a:latin typeface="Tahoma" pitchFamily="34" charset="0"/>
              </a:rPr>
              <a:t>     (</a:t>
            </a:r>
            <a:r>
              <a:rPr lang="hr-HR" b="1" dirty="0">
                <a:latin typeface="Tahoma" pitchFamily="34" charset="0"/>
              </a:rPr>
              <a:t>N</a:t>
            </a:r>
            <a:r>
              <a:rPr lang="hr-HR" dirty="0">
                <a:latin typeface="Tahoma" pitchFamily="34" charset="0"/>
              </a:rPr>
              <a:t>acionalni </a:t>
            </a:r>
            <a:r>
              <a:rPr lang="hr-HR" b="1" dirty="0">
                <a:latin typeface="Tahoma" pitchFamily="34" charset="0"/>
              </a:rPr>
              <a:t>k</a:t>
            </a:r>
            <a:r>
              <a:rPr lang="hr-HR" dirty="0">
                <a:latin typeface="Tahoma" pitchFamily="34" charset="0"/>
              </a:rPr>
              <a:t>omitet </a:t>
            </a:r>
            <a:r>
              <a:rPr lang="hr-HR" b="1" dirty="0">
                <a:latin typeface="Tahoma" pitchFamily="34" charset="0"/>
              </a:rPr>
              <a:t>o</a:t>
            </a:r>
            <a:r>
              <a:rPr lang="hr-HR" dirty="0">
                <a:latin typeface="Tahoma" pitchFamily="34" charset="0"/>
              </a:rPr>
              <a:t>slobođenja </a:t>
            </a:r>
          </a:p>
          <a:p>
            <a:pPr>
              <a:buFontTx/>
              <a:buNone/>
            </a:pPr>
            <a:r>
              <a:rPr lang="hr-HR" dirty="0">
                <a:latin typeface="Tahoma" pitchFamily="34" charset="0"/>
              </a:rPr>
              <a:t>     </a:t>
            </a:r>
            <a:r>
              <a:rPr lang="hr-HR" b="1" dirty="0">
                <a:latin typeface="Tahoma" pitchFamily="34" charset="0"/>
              </a:rPr>
              <a:t>J</a:t>
            </a:r>
            <a:r>
              <a:rPr lang="hr-HR" dirty="0">
                <a:latin typeface="Tahoma" pitchFamily="34" charset="0"/>
              </a:rPr>
              <a:t>ugoslavije)- na čelu Tito</a:t>
            </a:r>
          </a:p>
          <a:p>
            <a:pPr>
              <a:buFontTx/>
              <a:buNone/>
            </a:pPr>
            <a:r>
              <a:rPr lang="hr-HR" dirty="0">
                <a:latin typeface="Tahoma" pitchFamily="34" charset="0"/>
              </a:rPr>
              <a:t>	- utemeljena nova državna zajednica - </a:t>
            </a:r>
          </a:p>
          <a:p>
            <a:pPr>
              <a:buFontTx/>
              <a:buNone/>
            </a:pPr>
            <a:r>
              <a:rPr lang="hr-HR" dirty="0">
                <a:latin typeface="Tahoma" pitchFamily="34" charset="0"/>
              </a:rPr>
              <a:t>     </a:t>
            </a:r>
            <a:r>
              <a:rPr lang="hr-HR" b="1" dirty="0">
                <a:latin typeface="Tahoma" pitchFamily="34" charset="0"/>
              </a:rPr>
              <a:t>D</a:t>
            </a:r>
            <a:r>
              <a:rPr lang="hr-HR" dirty="0">
                <a:latin typeface="Tahoma" pitchFamily="34" charset="0"/>
              </a:rPr>
              <a:t>emokratska </a:t>
            </a:r>
            <a:r>
              <a:rPr lang="hr-HR" b="1" dirty="0">
                <a:latin typeface="Tahoma" pitchFamily="34" charset="0"/>
              </a:rPr>
              <a:t>F</a:t>
            </a:r>
            <a:r>
              <a:rPr lang="hr-HR" dirty="0">
                <a:latin typeface="Tahoma" pitchFamily="34" charset="0"/>
              </a:rPr>
              <a:t>ederativna </a:t>
            </a:r>
            <a:r>
              <a:rPr lang="hr-HR" b="1" dirty="0">
                <a:latin typeface="Tahoma" pitchFamily="34" charset="0"/>
              </a:rPr>
              <a:t>J</a:t>
            </a:r>
            <a:r>
              <a:rPr lang="hr-HR" dirty="0">
                <a:latin typeface="Tahoma" pitchFamily="34" charset="0"/>
              </a:rPr>
              <a:t>ugoslavija -</a:t>
            </a:r>
          </a:p>
          <a:p>
            <a:pPr>
              <a:buFontTx/>
              <a:buNone/>
            </a:pPr>
            <a:r>
              <a:rPr lang="hr-HR" dirty="0">
                <a:latin typeface="Tahoma" pitchFamily="34" charset="0"/>
              </a:rPr>
              <a:t>     </a:t>
            </a:r>
            <a:r>
              <a:rPr lang="hr-HR" b="1" dirty="0">
                <a:latin typeface="Tahoma" pitchFamily="34" charset="0"/>
              </a:rPr>
              <a:t>DFJ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388350" cy="518477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hr-HR">
                <a:latin typeface="Tahoma" pitchFamily="34" charset="0"/>
              </a:rPr>
              <a:t>	- naglašeno da će se u DFJ poštivati načelo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r-HR">
                <a:latin typeface="Tahoma" pitchFamily="34" charset="0"/>
              </a:rPr>
              <a:t>     ravnopravnosti svih naroda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r-HR">
                <a:latin typeface="Tahoma" pitchFamily="34" charset="0"/>
              </a:rPr>
              <a:t>	- kralju i izbjegličkoj vladi u Londonu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r-HR">
                <a:latin typeface="Tahoma" pitchFamily="34" charset="0"/>
              </a:rPr>
              <a:t>     zabranjen povratak u zemlju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r-HR">
                <a:latin typeface="Tahoma" pitchFamily="34" charset="0"/>
              </a:rPr>
              <a:t>	- potvrđena odluka ZAVNOH-a o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r-HR">
                <a:latin typeface="Tahoma" pitchFamily="34" charset="0"/>
              </a:rPr>
              <a:t>     vraćanju hrvatskih krajeva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hr-HR"/>
              <a:t>Partizanski pokret</a:t>
            </a:r>
          </a:p>
        </p:txBody>
      </p:sp>
      <p:pic>
        <p:nvPicPr>
          <p:cNvPr id="65544" name="partizani1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063625"/>
            <a:ext cx="6985000" cy="5240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28" fill="hold"/>
                                        <p:tgtEl>
                                          <p:spTgt spid="65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554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5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>
                <a:latin typeface="Tahoma" pitchFamily="34" charset="0"/>
              </a:rPr>
              <a:t>Počeci socijalističke Jugoslavije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28800"/>
            <a:ext cx="7772400" cy="475252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b="1" dirty="0">
                <a:latin typeface="Tahoma" pitchFamily="34" charset="0"/>
              </a:rPr>
              <a:t>Dva glavna cilja partizanskog pokreta</a:t>
            </a:r>
            <a:r>
              <a:rPr lang="hr-HR" dirty="0">
                <a:latin typeface="Tahoma" pitchFamily="34" charset="0"/>
              </a:rPr>
              <a:t> -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r-HR" dirty="0">
                <a:latin typeface="Tahoma" pitchFamily="34" charset="0"/>
              </a:rPr>
              <a:t>   1. oslobođenje zemlje od okupatora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r-HR" dirty="0">
                <a:latin typeface="Tahoma" pitchFamily="34" charset="0"/>
              </a:rPr>
              <a:t>	2. obnova Jugoslavije na federalnim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r-HR" dirty="0">
                <a:latin typeface="Tahoma" pitchFamily="34" charset="0"/>
              </a:rPr>
              <a:t>       načelima uz osvajanje </a:t>
            </a:r>
            <a:r>
              <a:rPr lang="hr-HR" dirty="0" smtClean="0">
                <a:latin typeface="Tahoma" pitchFamily="34" charset="0"/>
              </a:rPr>
              <a:t>vlasti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r-HR" sz="2000" dirty="0" smtClean="0">
                <a:latin typeface="Tahoma" pitchFamily="34" charset="0"/>
              </a:rPr>
              <a:t>RAZMISLI…</a:t>
            </a:r>
          </a:p>
          <a:p>
            <a:pPr marL="514350" indent="-514350">
              <a:lnSpc>
                <a:spcPct val="120000"/>
              </a:lnSpc>
              <a:buFontTx/>
              <a:buAutoNum type="alphaUcPeriod"/>
            </a:pPr>
            <a:r>
              <a:rPr lang="hr-HR" sz="2000" i="1" dirty="0" smtClean="0">
                <a:latin typeface="Tahoma" pitchFamily="34" charset="0"/>
              </a:rPr>
              <a:t>Tko su “okupatori”?</a:t>
            </a:r>
          </a:p>
          <a:p>
            <a:pPr marL="514350" indent="-514350">
              <a:lnSpc>
                <a:spcPct val="120000"/>
              </a:lnSpc>
              <a:buFontTx/>
              <a:buAutoNum type="alphaUcPeriod"/>
            </a:pPr>
            <a:r>
              <a:rPr lang="hr-HR" sz="2000" i="1" dirty="0" smtClean="0">
                <a:latin typeface="Tahoma" pitchFamily="34" charset="0"/>
              </a:rPr>
              <a:t>Zašto je potrebno obnavljati Jugoslaviju?</a:t>
            </a:r>
          </a:p>
          <a:p>
            <a:pPr marL="514350" indent="-514350">
              <a:lnSpc>
                <a:spcPct val="120000"/>
              </a:lnSpc>
              <a:buFontTx/>
              <a:buAutoNum type="alphaUcPeriod"/>
            </a:pPr>
            <a:r>
              <a:rPr lang="hr-HR" sz="2000" i="1" dirty="0" smtClean="0">
                <a:latin typeface="Tahoma" pitchFamily="34" charset="0"/>
              </a:rPr>
              <a:t>Što podrazumijeva pojam “federalizam”?</a:t>
            </a:r>
          </a:p>
          <a:p>
            <a:pPr marL="514350" indent="-514350">
              <a:lnSpc>
                <a:spcPct val="120000"/>
              </a:lnSpc>
              <a:buFontTx/>
              <a:buAutoNum type="alphaUcPeriod"/>
            </a:pPr>
            <a:endParaRPr lang="hr-HR" dirty="0">
              <a:latin typeface="Tahoma" pitchFamily="34" charset="0"/>
            </a:endParaRPr>
          </a:p>
          <a:p>
            <a:pPr>
              <a:lnSpc>
                <a:spcPct val="120000"/>
              </a:lnSpc>
              <a:buFontTx/>
              <a:buNone/>
            </a:pPr>
            <a:endParaRPr lang="hr-HR" dirty="0">
              <a:latin typeface="Tahoma" pitchFamily="34" charset="0"/>
            </a:endParaRPr>
          </a:p>
          <a:p>
            <a:pPr>
              <a:buFontTx/>
              <a:buNone/>
            </a:pPr>
            <a:endParaRPr lang="hr-HR" dirty="0">
              <a:latin typeface="Tahoma" pitchFamily="34" charset="0"/>
            </a:endParaRPr>
          </a:p>
          <a:p>
            <a:pPr>
              <a:buFontTx/>
              <a:buNone/>
            </a:pPr>
            <a:endParaRPr lang="hr-HR" dirty="0">
              <a:latin typeface="Tahoma" pitchFamily="34" charset="0"/>
            </a:endParaRPr>
          </a:p>
          <a:p>
            <a:pPr>
              <a:buFontTx/>
              <a:buNone/>
            </a:pPr>
            <a:endParaRPr lang="hr-HR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hr-HR" dirty="0">
                <a:latin typeface="Tahoma" pitchFamily="34" charset="0"/>
              </a:rPr>
              <a:t>Zaključci iz Jajca potvrđeni na </a:t>
            </a:r>
            <a:r>
              <a:rPr lang="hr-HR" b="1" dirty="0">
                <a:latin typeface="Tahoma" pitchFamily="34" charset="0"/>
              </a:rPr>
              <a:t>trećem</a:t>
            </a:r>
            <a:r>
              <a:rPr lang="hr-HR" dirty="0">
                <a:latin typeface="Tahoma" pitchFamily="34" charset="0"/>
              </a:rPr>
              <a:t> </a:t>
            </a:r>
            <a:r>
              <a:rPr lang="hr-HR" b="1" dirty="0">
                <a:latin typeface="Tahoma" pitchFamily="34" charset="0"/>
              </a:rPr>
              <a:t>zasjedanju</a:t>
            </a:r>
            <a:r>
              <a:rPr lang="hr-HR" dirty="0">
                <a:latin typeface="Tahoma" pitchFamily="34" charset="0"/>
              </a:rPr>
              <a:t> </a:t>
            </a:r>
            <a:r>
              <a:rPr lang="hr-HR" b="1" dirty="0">
                <a:latin typeface="Tahoma" pitchFamily="34" charset="0"/>
              </a:rPr>
              <a:t>ZAVNOH-a u </a:t>
            </a:r>
            <a:r>
              <a:rPr lang="hr-HR" b="1" dirty="0" err="1">
                <a:latin typeface="Tahoma" pitchFamily="34" charset="0"/>
              </a:rPr>
              <a:t>Topuskom</a:t>
            </a:r>
            <a:r>
              <a:rPr lang="hr-HR" dirty="0">
                <a:latin typeface="Tahoma" pitchFamily="34" charset="0"/>
              </a:rPr>
              <a:t> 1944.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r-HR" dirty="0">
                <a:latin typeface="Tahoma" pitchFamily="34" charset="0"/>
              </a:rPr>
              <a:t>	- </a:t>
            </a:r>
            <a:r>
              <a:rPr lang="hr-HR" sz="2000" dirty="0">
                <a:latin typeface="Tahoma" pitchFamily="34" charset="0"/>
              </a:rPr>
              <a:t>utemeljena </a:t>
            </a:r>
            <a:r>
              <a:rPr lang="hr-HR" sz="2000" b="1" dirty="0">
                <a:latin typeface="Tahoma" pitchFamily="34" charset="0"/>
              </a:rPr>
              <a:t>Federalna Država </a:t>
            </a:r>
            <a:r>
              <a:rPr lang="hr-HR" sz="2000" b="1" dirty="0" smtClean="0">
                <a:latin typeface="Tahoma" pitchFamily="34" charset="0"/>
              </a:rPr>
              <a:t>Hrvatska  (</a:t>
            </a:r>
            <a:r>
              <a:rPr lang="hr-HR" sz="2000" i="1" dirty="0" smtClean="0">
                <a:latin typeface="Tahoma" pitchFamily="34" charset="0"/>
              </a:rPr>
              <a:t>sastavljena od više cjelina…</a:t>
            </a:r>
            <a:r>
              <a:rPr lang="hr-HR" sz="2000" i="1" dirty="0" err="1" smtClean="0">
                <a:latin typeface="Tahoma" pitchFamily="34" charset="0"/>
              </a:rPr>
              <a:t>.na</a:t>
            </a:r>
            <a:r>
              <a:rPr lang="hr-HR" sz="2000" i="1" dirty="0" smtClean="0">
                <a:latin typeface="Tahoma" pitchFamily="34" charset="0"/>
              </a:rPr>
              <a:t> ovaj način se rješava sudjelovanje Srba u vlasti u Hrvatskoj jer je time i Hrvatska njihova država)</a:t>
            </a:r>
            <a:r>
              <a:rPr lang="hr-HR" sz="2000" b="1" dirty="0" smtClean="0">
                <a:latin typeface="Tahoma" pitchFamily="34" charset="0"/>
              </a:rPr>
              <a:t> </a:t>
            </a:r>
            <a:r>
              <a:rPr lang="hr-HR" sz="2000" dirty="0" smtClean="0">
                <a:latin typeface="Tahoma" pitchFamily="34" charset="0"/>
              </a:rPr>
              <a:t> </a:t>
            </a:r>
            <a:r>
              <a:rPr lang="hr-HR" sz="2000" dirty="0">
                <a:latin typeface="Tahoma" pitchFamily="34" charset="0"/>
              </a:rPr>
              <a:t>kao dio </a:t>
            </a:r>
            <a:r>
              <a:rPr lang="hr-HR" sz="2000" dirty="0" smtClean="0">
                <a:latin typeface="Tahoma" pitchFamily="34" charset="0"/>
              </a:rPr>
              <a:t>Demokratske Federalna Jugoslavije</a:t>
            </a:r>
            <a:r>
              <a:rPr lang="hr-HR" dirty="0" smtClean="0">
                <a:latin typeface="Tahoma" pitchFamily="34" charset="0"/>
              </a:rPr>
              <a:t> </a:t>
            </a:r>
            <a:r>
              <a:rPr lang="hr-HR" sz="2000" dirty="0" smtClean="0">
                <a:latin typeface="Tahoma" pitchFamily="34" charset="0"/>
              </a:rPr>
              <a:t>(Jugoslavija kao ravnopravna </a:t>
            </a:r>
            <a:r>
              <a:rPr lang="hr-HR" sz="2000" dirty="0" err="1" smtClean="0">
                <a:latin typeface="Tahoma" pitchFamily="34" charset="0"/>
              </a:rPr>
              <a:t>zajedinica</a:t>
            </a:r>
            <a:r>
              <a:rPr lang="hr-HR" sz="2000" dirty="0" smtClean="0">
                <a:latin typeface="Tahoma" pitchFamily="34" charset="0"/>
              </a:rPr>
              <a:t> naroda…</a:t>
            </a:r>
            <a:r>
              <a:rPr lang="hr-HR" sz="2000" b="1" dirty="0" smtClean="0">
                <a:latin typeface="Tahoma" pitchFamily="34" charset="0"/>
              </a:rPr>
              <a:t>RAZMISL</a:t>
            </a:r>
            <a:r>
              <a:rPr lang="hr-HR" sz="2000" dirty="0" smtClean="0">
                <a:latin typeface="Tahoma" pitchFamily="34" charset="0"/>
              </a:rPr>
              <a:t>I da li je u Kraljevini Jugoslaviji došlo do ravnopravnosti naroda </a:t>
            </a:r>
            <a:r>
              <a:rPr lang="hr-HR" sz="2000" dirty="0" err="1" smtClean="0">
                <a:latin typeface="Tahoma" pitchFamily="34" charset="0"/>
              </a:rPr>
              <a:t>npr</a:t>
            </a:r>
            <a:r>
              <a:rPr lang="hr-HR" sz="2000" dirty="0" smtClean="0">
                <a:latin typeface="Tahoma" pitchFamily="34" charset="0"/>
              </a:rPr>
              <a:t>. Hrvata i Srba?)</a:t>
            </a:r>
            <a:endParaRPr lang="hr-HR" sz="2000" dirty="0">
              <a:latin typeface="Tahoma" pitchFamily="34" charset="0"/>
            </a:endParaRPr>
          </a:p>
          <a:p>
            <a:pPr>
              <a:buFontTx/>
              <a:buNone/>
            </a:pPr>
            <a:endParaRPr lang="hr-HR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hr-HR"/>
              <a:t>Treće zasjedanje </a:t>
            </a:r>
            <a:r>
              <a:rPr lang="hr-HR" b="1"/>
              <a:t>ZAVNOH-a</a:t>
            </a:r>
            <a:r>
              <a:rPr lang="hr-HR"/>
              <a:t> u Topuskom, 8. i 9. svibnja 1944. Za govornicom je </a:t>
            </a:r>
            <a:r>
              <a:rPr lang="hr-HR" b="1"/>
              <a:t>Andrija Hebrang</a:t>
            </a:r>
            <a:r>
              <a:rPr lang="hr-HR"/>
              <a:t>, dok za stolom sjedi radno predsjedništvo.</a:t>
            </a:r>
          </a:p>
          <a:p>
            <a:endParaRPr lang="hr-HR"/>
          </a:p>
        </p:txBody>
      </p:sp>
      <p:pic>
        <p:nvPicPr>
          <p:cNvPr id="50180" name="Picture 4" descr="topu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144000" cy="599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hr-HR" dirty="0">
                <a:latin typeface="Tahoma" pitchFamily="34" charset="0"/>
              </a:rPr>
              <a:t>U Splitu u </a:t>
            </a:r>
            <a:r>
              <a:rPr lang="hr-HR" b="1" dirty="0">
                <a:latin typeface="Tahoma" pitchFamily="34" charset="0"/>
              </a:rPr>
              <a:t>travnju 1945</a:t>
            </a:r>
            <a:r>
              <a:rPr lang="hr-HR" dirty="0">
                <a:latin typeface="Tahoma" pitchFamily="34" charset="0"/>
              </a:rPr>
              <a:t>. - </a:t>
            </a:r>
            <a:r>
              <a:rPr lang="hr-HR" b="1" dirty="0">
                <a:latin typeface="Tahoma" pitchFamily="34" charset="0"/>
              </a:rPr>
              <a:t>narodna</a:t>
            </a:r>
            <a:r>
              <a:rPr lang="hr-HR" dirty="0">
                <a:latin typeface="Tahoma" pitchFamily="34" charset="0"/>
              </a:rPr>
              <a:t> </a:t>
            </a:r>
            <a:r>
              <a:rPr lang="hr-HR" b="1" dirty="0">
                <a:latin typeface="Tahoma" pitchFamily="34" charset="0"/>
              </a:rPr>
              <a:t>vlada FD Hrvatske</a:t>
            </a:r>
            <a:r>
              <a:rPr lang="hr-HR" dirty="0">
                <a:latin typeface="Tahoma" pitchFamily="34" charset="0"/>
              </a:rPr>
              <a:t> - predsjednik vlade </a:t>
            </a:r>
            <a:r>
              <a:rPr lang="hr-HR" b="1" dirty="0">
                <a:latin typeface="Tahoma" pitchFamily="34" charset="0"/>
              </a:rPr>
              <a:t>Vladimir</a:t>
            </a:r>
            <a:r>
              <a:rPr lang="hr-HR" dirty="0">
                <a:latin typeface="Tahoma" pitchFamily="34" charset="0"/>
              </a:rPr>
              <a:t> </a:t>
            </a:r>
            <a:r>
              <a:rPr lang="hr-HR" b="1" dirty="0">
                <a:latin typeface="Tahoma" pitchFamily="34" charset="0"/>
              </a:rPr>
              <a:t>Bakarić</a:t>
            </a:r>
          </a:p>
          <a:p>
            <a:pPr>
              <a:lnSpc>
                <a:spcPct val="130000"/>
              </a:lnSpc>
            </a:pPr>
            <a:r>
              <a:rPr lang="hr-HR" dirty="0">
                <a:latin typeface="Tahoma" pitchFamily="34" charset="0"/>
              </a:rPr>
              <a:t>U vladi i 4 člana </a:t>
            </a:r>
            <a:r>
              <a:rPr lang="hr-HR" dirty="0" smtClean="0">
                <a:latin typeface="Tahoma" pitchFamily="34" charset="0"/>
              </a:rPr>
              <a:t>HSS-a</a:t>
            </a:r>
          </a:p>
          <a:p>
            <a:pPr>
              <a:lnSpc>
                <a:spcPct val="130000"/>
              </a:lnSpc>
            </a:pPr>
            <a:r>
              <a:rPr lang="hr-HR" sz="2000" i="1" dirty="0" smtClean="0">
                <a:latin typeface="Tahoma" pitchFamily="34" charset="0"/>
              </a:rPr>
              <a:t>RAZMISLI…</a:t>
            </a:r>
            <a:r>
              <a:rPr lang="hr-HR" sz="2000" i="1" dirty="0" err="1" smtClean="0">
                <a:latin typeface="Tahoma" pitchFamily="34" charset="0"/>
              </a:rPr>
              <a:t>.Zašto</a:t>
            </a:r>
            <a:r>
              <a:rPr lang="hr-HR" sz="2000" i="1" dirty="0" smtClean="0">
                <a:latin typeface="Tahoma" pitchFamily="34" charset="0"/>
              </a:rPr>
              <a:t> kroz 1943. raste broj Hrvata i Srba iz Hrvatske koje se priključuju partizanskom pokretu?</a:t>
            </a:r>
          </a:p>
          <a:p>
            <a:pPr>
              <a:lnSpc>
                <a:spcPct val="130000"/>
              </a:lnSpc>
            </a:pPr>
            <a:r>
              <a:rPr lang="hr-HR" sz="2000" i="1" dirty="0" smtClean="0">
                <a:latin typeface="Tahoma" pitchFamily="34" charset="0"/>
              </a:rPr>
              <a:t>Što podrazumijeva pojam “sloboda”, a što “demokracija”?</a:t>
            </a:r>
          </a:p>
          <a:p>
            <a:pPr>
              <a:lnSpc>
                <a:spcPct val="130000"/>
              </a:lnSpc>
              <a:buNone/>
            </a:pPr>
            <a:endParaRPr lang="hr-HR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8001000" cy="4114800"/>
          </a:xfrm>
        </p:spPr>
        <p:txBody>
          <a:bodyPr/>
          <a:lstStyle/>
          <a:p>
            <a:r>
              <a:rPr lang="hr-HR"/>
              <a:t>Vladimir Bakarić</a:t>
            </a:r>
          </a:p>
        </p:txBody>
      </p:sp>
      <p:pic>
        <p:nvPicPr>
          <p:cNvPr id="18436" name="Picture 4" descr="3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549275"/>
            <a:ext cx="5311775" cy="5903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>
                <a:latin typeface="Tahoma" pitchFamily="34" charset="0"/>
              </a:rPr>
              <a:t>Četnički teror u Hrvatskoj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40768"/>
            <a:ext cx="7772400" cy="604867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dirty="0">
                <a:latin typeface="Arial" charset="0"/>
              </a:rPr>
              <a:t>Do </a:t>
            </a:r>
            <a:r>
              <a:rPr lang="hr-HR" b="1" dirty="0">
                <a:latin typeface="Arial" charset="0"/>
              </a:rPr>
              <a:t>Teheranske </a:t>
            </a:r>
            <a:r>
              <a:rPr lang="hr-HR" b="1" dirty="0" err="1">
                <a:latin typeface="Arial" charset="0"/>
              </a:rPr>
              <a:t>konferancije</a:t>
            </a:r>
            <a:r>
              <a:rPr lang="hr-HR" dirty="0">
                <a:latin typeface="Arial" charset="0"/>
              </a:rPr>
              <a:t> Saveznici nisu priznavali niti pomagali partizanski pokret. </a:t>
            </a:r>
          </a:p>
          <a:p>
            <a:pPr>
              <a:lnSpc>
                <a:spcPct val="120000"/>
              </a:lnSpc>
            </a:pPr>
            <a:r>
              <a:rPr lang="hr-HR" dirty="0">
                <a:latin typeface="Arial" charset="0"/>
              </a:rPr>
              <a:t>Pod utjecajem izbjegličke vlade u Londonu, jedinim borcima protiv fašizma u Jugoslaviji smatrali su četnike. </a:t>
            </a:r>
            <a:endParaRPr lang="hr-HR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hr-HR" dirty="0" smtClean="0">
                <a:latin typeface="Arial" charset="0"/>
              </a:rPr>
              <a:t>RAZMISLI…</a:t>
            </a:r>
          </a:p>
          <a:p>
            <a:pPr>
              <a:lnSpc>
                <a:spcPct val="120000"/>
              </a:lnSpc>
            </a:pPr>
            <a:r>
              <a:rPr lang="hr-HR" sz="2000" b="1" i="1" dirty="0" smtClean="0">
                <a:latin typeface="Arial" charset="0"/>
              </a:rPr>
              <a:t>Tko su “Saveznici?”</a:t>
            </a:r>
            <a:endParaRPr lang="hr-HR" sz="2000" b="1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hr-HR" dirty="0">
                <a:latin typeface="Tahoma" pitchFamily="34" charset="0"/>
              </a:rPr>
              <a:t>Na čelu četnika </a:t>
            </a:r>
            <a:r>
              <a:rPr lang="hr-HR" b="1" dirty="0">
                <a:latin typeface="Tahoma" pitchFamily="34" charset="0"/>
              </a:rPr>
              <a:t>Draža </a:t>
            </a:r>
            <a:r>
              <a:rPr lang="hr-HR" b="1" dirty="0" err="1">
                <a:latin typeface="Tahoma" pitchFamily="34" charset="0"/>
              </a:rPr>
              <a:t>Mihailović</a:t>
            </a:r>
            <a:endParaRPr lang="hr-HR" b="1" dirty="0">
              <a:latin typeface="Tahoma" pitchFamily="34" charset="0"/>
            </a:endParaRPr>
          </a:p>
          <a:p>
            <a:pPr>
              <a:lnSpc>
                <a:spcPct val="140000"/>
              </a:lnSpc>
            </a:pPr>
            <a:r>
              <a:rPr lang="hr-HR" dirty="0">
                <a:latin typeface="Tahoma" pitchFamily="34" charset="0"/>
              </a:rPr>
              <a:t>Četnici žele </a:t>
            </a:r>
            <a:r>
              <a:rPr lang="hr-HR" b="1" i="1" dirty="0">
                <a:latin typeface="Tahoma" pitchFamily="34" charset="0"/>
              </a:rPr>
              <a:t>povratak kralja Petra </a:t>
            </a:r>
            <a:r>
              <a:rPr lang="hr-HR" dirty="0">
                <a:latin typeface="Tahoma" pitchFamily="34" charset="0"/>
              </a:rPr>
              <a:t>u zemlju nakon rata te </a:t>
            </a:r>
            <a:r>
              <a:rPr lang="hr-HR" b="1" i="1" dirty="0">
                <a:latin typeface="Tahoma" pitchFamily="34" charset="0"/>
              </a:rPr>
              <a:t>obnovu Kraljevine Jugoslavije</a:t>
            </a:r>
            <a:r>
              <a:rPr lang="hr-HR" dirty="0">
                <a:latin typeface="Tahoma" pitchFamily="34" charset="0"/>
              </a:rPr>
              <a:t> kao </a:t>
            </a:r>
            <a:r>
              <a:rPr lang="hr-HR" b="1" i="1" dirty="0">
                <a:latin typeface="Tahoma" pitchFamily="34" charset="0"/>
              </a:rPr>
              <a:t>centralističke monarhije </a:t>
            </a:r>
            <a:r>
              <a:rPr lang="hr-HR" dirty="0">
                <a:latin typeface="Tahoma" pitchFamily="34" charset="0"/>
              </a:rPr>
              <a:t>s velikosrpskom prevlašću.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28775"/>
            <a:ext cx="7772400" cy="5229225"/>
          </a:xfrm>
        </p:spPr>
        <p:txBody>
          <a:bodyPr/>
          <a:lstStyle/>
          <a:p>
            <a:r>
              <a:rPr lang="hr-HR"/>
              <a:t>Četnički vojvoda </a:t>
            </a:r>
            <a:r>
              <a:rPr lang="hr-HR" b="1"/>
              <a:t>Draža Mihailović</a:t>
            </a:r>
            <a:r>
              <a:rPr lang="hr-HR"/>
              <a:t> u zatvoru 1945./1946. Kao pukovnik jugoslavenske vojske Draža je već u svibnju 1941. pristupio organiziranju četničkog pokreta s programom poslijeratne obnove monarhističke Jugoslavije. U obnovljenoj kraljevini Srbija bi zadržala dominantan položaj kakav je imala i do izbijanja rata. </a:t>
            </a:r>
          </a:p>
        </p:txBody>
      </p:sp>
      <p:pic>
        <p:nvPicPr>
          <p:cNvPr id="54276" name="Picture 4" descr="draž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425"/>
            <a:ext cx="9144000" cy="575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5175"/>
            <a:ext cx="7772400" cy="60928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hr-HR"/>
              <a:t>Nakon stupanja u kontakt s kraljevskom vladom u Londonu imenovan je generalom i ministrom obrane, a četnici „jugoslavenskom vojskom u otadžbini”. Te su postrojbe sve do Teheranske konferencije u studenom 1943. uživale potporu Velike Britanije i SAD-a. Tada su Saveznici uskratili potporu četnicima, jer su shvatili da oni ne ratuju protiv okupatora, već s njim surađuju.</a:t>
            </a:r>
          </a:p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7772400" cy="496845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sz="2800" dirty="0">
                <a:latin typeface="Tahoma" pitchFamily="34" charset="0"/>
              </a:rPr>
              <a:t>Četničke postrojbe na prostoru NDH </a:t>
            </a:r>
          </a:p>
          <a:p>
            <a:pPr>
              <a:lnSpc>
                <a:spcPct val="120000"/>
              </a:lnSpc>
              <a:buNone/>
            </a:pPr>
            <a:r>
              <a:rPr lang="hr-HR" sz="2800" dirty="0" smtClean="0">
                <a:latin typeface="Tahoma" pitchFamily="34" charset="0"/>
                <a:sym typeface="Wingdings" pitchFamily="2" charset="2"/>
              </a:rPr>
              <a:t> </a:t>
            </a:r>
            <a:r>
              <a:rPr lang="hr-HR" sz="2800" b="1" dirty="0" smtClean="0">
                <a:latin typeface="Tahoma" pitchFamily="34" charset="0"/>
                <a:sym typeface="Wingdings" pitchFamily="2" charset="2"/>
              </a:rPr>
              <a:t>Cilj: </a:t>
            </a:r>
            <a:r>
              <a:rPr lang="hr-HR" sz="2800" b="1" dirty="0" smtClean="0">
                <a:latin typeface="Tahoma" pitchFamily="34" charset="0"/>
              </a:rPr>
              <a:t> </a:t>
            </a:r>
            <a:r>
              <a:rPr lang="hr-HR" sz="2800" b="1" dirty="0">
                <a:latin typeface="Tahoma" pitchFamily="34" charset="0"/>
              </a:rPr>
              <a:t>rušenje hrvatske države te onemogućavanje partizanskog pokreta</a:t>
            </a:r>
          </a:p>
          <a:p>
            <a:pPr>
              <a:lnSpc>
                <a:spcPct val="120000"/>
              </a:lnSpc>
            </a:pPr>
            <a:r>
              <a:rPr lang="hr-HR" sz="2800" dirty="0">
                <a:latin typeface="Tahoma" pitchFamily="34" charset="0"/>
              </a:rPr>
              <a:t>Surađuju s njemačkom i talijanskom vojskom</a:t>
            </a:r>
          </a:p>
          <a:p>
            <a:pPr>
              <a:lnSpc>
                <a:spcPct val="120000"/>
              </a:lnSpc>
            </a:pPr>
            <a:r>
              <a:rPr lang="hr-HR" sz="2800" dirty="0">
                <a:latin typeface="Tahoma" pitchFamily="34" charset="0"/>
              </a:rPr>
              <a:t>Počinili </a:t>
            </a:r>
            <a:r>
              <a:rPr lang="hr-HR" sz="2800" b="1" dirty="0">
                <a:latin typeface="Tahoma" pitchFamily="34" charset="0"/>
              </a:rPr>
              <a:t>brojne zločine</a:t>
            </a:r>
            <a:r>
              <a:rPr lang="hr-HR" sz="2800" dirty="0">
                <a:latin typeface="Tahoma" pitchFamily="34" charset="0"/>
              </a:rPr>
              <a:t> - cilj - stvoriti etnički čista srpska </a:t>
            </a:r>
            <a:r>
              <a:rPr lang="hr-HR" sz="2800" dirty="0" smtClean="0">
                <a:latin typeface="Tahoma" pitchFamily="34" charset="0"/>
              </a:rPr>
              <a:t>područja</a:t>
            </a:r>
          </a:p>
          <a:p>
            <a:pPr>
              <a:lnSpc>
                <a:spcPct val="120000"/>
              </a:lnSpc>
            </a:pPr>
            <a:endParaRPr lang="hr-HR" sz="2800" dirty="0" smtClean="0"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hr-HR" sz="2000" i="1" dirty="0" smtClean="0">
                <a:latin typeface="Tahoma" pitchFamily="34" charset="0"/>
              </a:rPr>
              <a:t>…RAZMISLI…</a:t>
            </a:r>
            <a:r>
              <a:rPr lang="hr-HR" sz="2000" i="1" dirty="0" err="1" smtClean="0">
                <a:latin typeface="Tahoma" pitchFamily="34" charset="0"/>
              </a:rPr>
              <a:t>.Zašto</a:t>
            </a:r>
            <a:r>
              <a:rPr lang="hr-HR" sz="2000" i="1" dirty="0" smtClean="0">
                <a:latin typeface="Tahoma" pitchFamily="34" charset="0"/>
              </a:rPr>
              <a:t> pojam “četnik” kod Hrvata ima stalno negativan dojam, a kod Srba postoje i pozitivni dojmovi? </a:t>
            </a:r>
          </a:p>
          <a:p>
            <a:pPr>
              <a:lnSpc>
                <a:spcPct val="120000"/>
              </a:lnSpc>
              <a:buNone/>
            </a:pPr>
            <a:r>
              <a:rPr lang="hr-HR" sz="2000" i="1" dirty="0" smtClean="0">
                <a:latin typeface="Tahoma" pitchFamily="34" charset="0"/>
              </a:rPr>
              <a:t>Ili obrnuto za pojam “ustaše”?</a:t>
            </a:r>
            <a:endParaRPr lang="hr-HR" sz="2000" i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i="1" dirty="0" smtClean="0"/>
              <a:t>IZRADI….</a:t>
            </a:r>
          </a:p>
          <a:p>
            <a:pPr>
              <a:buNone/>
            </a:pPr>
            <a:r>
              <a:rPr lang="hr-HR" dirty="0" smtClean="0"/>
              <a:t>Koristi znanja iz informatike i izradi u PowerPoint programu prezentaciju u obliku kviza na ovu temu.</a:t>
            </a:r>
          </a:p>
          <a:p>
            <a:pPr>
              <a:buNone/>
            </a:pPr>
            <a:r>
              <a:rPr lang="hr-HR" dirty="0" smtClean="0"/>
              <a:t>Kviz zalijepi na dno ove prezentacije, pošalji na elektroničku poštu učitelja </a:t>
            </a:r>
            <a:r>
              <a:rPr lang="hr-HR" dirty="0" smtClean="0">
                <a:solidFill>
                  <a:srgbClr val="92D050"/>
                </a:solidFill>
              </a:rPr>
              <a:t>(</a:t>
            </a:r>
            <a:r>
              <a:rPr lang="hr-HR" dirty="0" smtClean="0">
                <a:solidFill>
                  <a:srgbClr val="92D050"/>
                </a:solidFill>
                <a:hlinkClick r:id="rId2"/>
              </a:rPr>
              <a:t>s.k.sinisa.kljajic@</a:t>
            </a:r>
            <a:r>
              <a:rPr lang="hr-HR" dirty="0" err="1" smtClean="0">
                <a:solidFill>
                  <a:srgbClr val="92D050"/>
                </a:solidFill>
                <a:hlinkClick r:id="rId2"/>
              </a:rPr>
              <a:t>gmail.com</a:t>
            </a:r>
            <a:r>
              <a:rPr lang="hr-HR" dirty="0" smtClean="0">
                <a:solidFill>
                  <a:srgbClr val="92D050"/>
                </a:solidFill>
              </a:rPr>
              <a:t>) </a:t>
            </a:r>
            <a:r>
              <a:rPr lang="hr-HR" dirty="0" smtClean="0"/>
              <a:t>koji će tvoj rad staviti na portal škole - povijest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7772400" cy="48244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b="1">
                <a:latin typeface="Tahoma" pitchFamily="34" charset="0"/>
              </a:rPr>
              <a:t>Studeni 1942</a:t>
            </a:r>
            <a:r>
              <a:rPr lang="hr-HR">
                <a:latin typeface="Tahoma" pitchFamily="34" charset="0"/>
              </a:rPr>
              <a:t>. u Bihaću (BiH) osnovan </a:t>
            </a:r>
            <a:r>
              <a:rPr lang="hr-HR" b="1">
                <a:latin typeface="Tahoma" pitchFamily="34" charset="0"/>
              </a:rPr>
              <a:t>AVNOJ</a:t>
            </a:r>
            <a:r>
              <a:rPr lang="hr-HR">
                <a:latin typeface="Tahoma" pitchFamily="34" charset="0"/>
              </a:rPr>
              <a:t> - najviše političko tijelo NOP-a, imao ulogu ratnog parlamenta</a:t>
            </a:r>
          </a:p>
          <a:p>
            <a:pPr>
              <a:lnSpc>
                <a:spcPct val="120000"/>
              </a:lnSpc>
              <a:buFontTx/>
              <a:buNone/>
            </a:pPr>
            <a:endParaRPr lang="hr-HR">
              <a:latin typeface="Tahoma" pitchFamily="34" charset="0"/>
            </a:endParaRPr>
          </a:p>
          <a:p>
            <a:pPr>
              <a:lnSpc>
                <a:spcPct val="120000"/>
              </a:lnSpc>
            </a:pPr>
            <a:r>
              <a:rPr lang="hr-HR">
                <a:latin typeface="Tahoma" pitchFamily="34" charset="0"/>
              </a:rPr>
              <a:t>Osnovana i nacionalna politička tijela 6 budućih članica jugoslavenske federacije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43888" cy="1143000"/>
          </a:xfrm>
        </p:spPr>
        <p:txBody>
          <a:bodyPr/>
          <a:lstStyle/>
          <a:p>
            <a:pPr algn="l"/>
            <a:r>
              <a:rPr lang="hr-HR" sz="3600"/>
              <a:t>U proljeće 1943. zbila se Bitka na Neretvi; istoimeni film 1970. nominiran za Oscara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PREGLEDAJ ISJEČKE FILMA NA </a:t>
            </a:r>
          </a:p>
          <a:p>
            <a:pPr>
              <a:buNone/>
            </a:pPr>
            <a:r>
              <a:rPr lang="hr-HR" dirty="0" smtClean="0"/>
              <a:t>www. </a:t>
            </a:r>
            <a:r>
              <a:rPr lang="hr-HR" dirty="0" err="1"/>
              <a:t>y</a:t>
            </a:r>
            <a:r>
              <a:rPr lang="hr-HR" dirty="0" err="1" smtClean="0"/>
              <a:t>outube.com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60350"/>
            <a:ext cx="7772400" cy="5759450"/>
          </a:xfrm>
        </p:spPr>
        <p:txBody>
          <a:bodyPr/>
          <a:lstStyle/>
          <a:p>
            <a:r>
              <a:rPr lang="hr-HR"/>
              <a:t>Žumberački partizanski odred za vrijeme partijskog “kursa” 1944.</a:t>
            </a:r>
          </a:p>
          <a:p>
            <a:endParaRPr lang="hr-HR"/>
          </a:p>
        </p:txBody>
      </p:sp>
      <p:pic>
        <p:nvPicPr>
          <p:cNvPr id="49156" name="Picture 4" descr="part žum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7663"/>
            <a:ext cx="8027988" cy="524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hr-HR" b="1">
                <a:latin typeface="Tahoma" pitchFamily="34" charset="0"/>
              </a:rPr>
              <a:t>ZAVNOH</a:t>
            </a:r>
            <a:r>
              <a:rPr lang="hr-HR">
                <a:latin typeface="Tahoma" pitchFamily="34" charset="0"/>
              </a:rPr>
              <a:t> - najviše političko predstavničko tijelo hrvatskog naroda</a:t>
            </a:r>
          </a:p>
          <a:p>
            <a:pPr>
              <a:lnSpc>
                <a:spcPct val="140000"/>
              </a:lnSpc>
            </a:pPr>
            <a:r>
              <a:rPr lang="hr-HR">
                <a:latin typeface="Tahoma" pitchFamily="34" charset="0"/>
              </a:rPr>
              <a:t>Prvo zasjedanje u Otočcu (i na Plitvicama) u lipnju 1943., izabran Izvršni odbor - na čelu Vladimir Nazor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3838575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hr-HR" dirty="0">
                <a:latin typeface="Tahoma" pitchFamily="34" charset="0"/>
              </a:rPr>
              <a:t>Vladimir Nazor - književnik na čelu </a:t>
            </a:r>
            <a:r>
              <a:rPr lang="hr-HR" dirty="0" smtClean="0">
                <a:latin typeface="Tahoma" pitchFamily="34" charset="0"/>
              </a:rPr>
              <a:t>ZAVNOH-a</a:t>
            </a:r>
          </a:p>
          <a:p>
            <a:pPr>
              <a:lnSpc>
                <a:spcPct val="130000"/>
              </a:lnSpc>
              <a:buNone/>
            </a:pPr>
            <a:endParaRPr lang="hr-HR" dirty="0" smtClean="0">
              <a:latin typeface="Tahoma" pitchFamily="34" charset="0"/>
            </a:endParaRPr>
          </a:p>
          <a:p>
            <a:pPr>
              <a:lnSpc>
                <a:spcPct val="130000"/>
              </a:lnSpc>
            </a:pPr>
            <a:r>
              <a:rPr lang="hr-HR" sz="2000" i="1" dirty="0" smtClean="0">
                <a:latin typeface="Tahoma" pitchFamily="34" charset="0"/>
              </a:rPr>
              <a:t>ISTRAŽI… imenuj književno/književna djela </a:t>
            </a:r>
            <a:r>
              <a:rPr lang="hr-HR" sz="2000" i="1" dirty="0" err="1" smtClean="0">
                <a:latin typeface="Tahoma" pitchFamily="34" charset="0"/>
              </a:rPr>
              <a:t>V.Nazora</a:t>
            </a:r>
            <a:endParaRPr lang="hr-HR" sz="2000" i="1" dirty="0">
              <a:latin typeface="Tahoma" pitchFamily="34" charset="0"/>
            </a:endParaRPr>
          </a:p>
        </p:txBody>
      </p:sp>
      <p:pic>
        <p:nvPicPr>
          <p:cNvPr id="17412" name="Picture 4" descr="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484313"/>
            <a:ext cx="4425950" cy="516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41438"/>
            <a:ext cx="7772400" cy="46783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hr-HR"/>
              <a:t>Nakon oslobođenja Zagreb je postao glavnim gradom Federalne Države Hrvatske. </a:t>
            </a:r>
            <a:r>
              <a:rPr lang="hr-HR" b="1"/>
              <a:t>Vladimir Nazor</a:t>
            </a:r>
            <a:r>
              <a:rPr lang="hr-HR"/>
              <a:t>, predsjednik ZAVNOH-a, i </a:t>
            </a:r>
            <a:r>
              <a:rPr lang="hr-HR" b="1"/>
              <a:t>Vladimir Bakarić</a:t>
            </a:r>
            <a:r>
              <a:rPr lang="hr-HR"/>
              <a:t>, predsjednik Vlade FDH, u Zagrebu 20. svibnja 1945. Bakarić je poslije rata obnašao razne partijske i državne dužnosti te bio jedan od najbližih Titovih suradnika.</a:t>
            </a:r>
          </a:p>
          <a:p>
            <a:endParaRPr lang="hr-HR"/>
          </a:p>
        </p:txBody>
      </p:sp>
      <p:pic>
        <p:nvPicPr>
          <p:cNvPr id="51204" name="Picture 4" descr="naz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290050" cy="563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707063"/>
            <a:ext cx="7772400" cy="1150937"/>
          </a:xfrm>
        </p:spPr>
        <p:txBody>
          <a:bodyPr/>
          <a:lstStyle/>
          <a:p>
            <a:r>
              <a:rPr lang="hr-HR"/>
              <a:t>Prvo zasjedanje ZAVNOH-a na Plitvicama, 14. lipnja 1943. godine</a:t>
            </a:r>
          </a:p>
          <a:p>
            <a:endParaRPr lang="hr-HR"/>
          </a:p>
        </p:txBody>
      </p:sp>
      <p:pic>
        <p:nvPicPr>
          <p:cNvPr id="55300" name="Picture 4" descr="zavnoh plit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32813" cy="5570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LES">
  <a:themeElements>
    <a:clrScheme name="RULES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RUL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LES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LES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LE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RULES</Template>
  <TotalTime>259</TotalTime>
  <Words>698</Words>
  <Application>Microsoft Office PowerPoint</Application>
  <PresentationFormat>Prikaz na zaslonu (4:3)</PresentationFormat>
  <Paragraphs>79</Paragraphs>
  <Slides>29</Slides>
  <Notes>0</Notes>
  <HiddenSlides>0</HiddenSlides>
  <MMClips>2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Tahoma</vt:lpstr>
      <vt:lpstr>Wingdings</vt:lpstr>
      <vt:lpstr>RULES</vt:lpstr>
      <vt:lpstr>Slajd 1</vt:lpstr>
      <vt:lpstr>Počeci socijalističke Jugoslavije</vt:lpstr>
      <vt:lpstr>Slajd 3</vt:lpstr>
      <vt:lpstr>U proljeće 1943. zbila se Bitka na Neretvi; istoimeni film 1970. nominiran za Oscara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Sutjeska, rijeka u Crnoj Gori, ovdje se vodila velika bitka između Nijemaca i partizana; prizori iz filma "Bitka na Sutjesci"</vt:lpstr>
      <vt:lpstr>Slajd 16</vt:lpstr>
      <vt:lpstr>Slajd 17</vt:lpstr>
      <vt:lpstr>Slajd 18</vt:lpstr>
      <vt:lpstr>Partizanski pokret</vt:lpstr>
      <vt:lpstr>Slajd 20</vt:lpstr>
      <vt:lpstr>Slajd 21</vt:lpstr>
      <vt:lpstr>Slajd 22</vt:lpstr>
      <vt:lpstr>Slajd 23</vt:lpstr>
      <vt:lpstr>Četnički teror u Hrvatskoj</vt:lpstr>
      <vt:lpstr>Slajd 25</vt:lpstr>
      <vt:lpstr>Slajd 26</vt:lpstr>
      <vt:lpstr>Slajd 27</vt:lpstr>
      <vt:lpstr>Slajd 28</vt:lpstr>
      <vt:lpstr>Slajd 29</vt:lpstr>
    </vt:vector>
  </TitlesOfParts>
  <Company>OŠ Ivana Granđe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Darko Finek</dc:creator>
  <cp:lastModifiedBy>Zbornica</cp:lastModifiedBy>
  <cp:revision>37</cp:revision>
  <dcterms:created xsi:type="dcterms:W3CDTF">2007-08-07T09:19:21Z</dcterms:created>
  <dcterms:modified xsi:type="dcterms:W3CDTF">2013-03-15T12:03:26Z</dcterms:modified>
</cp:coreProperties>
</file>